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61" r:id="rId3"/>
    <p:sldId id="256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0" r:id="rId25"/>
    <p:sldId id="282" r:id="rId26"/>
    <p:sldId id="283" r:id="rId27"/>
  </p:sldIdLst>
  <p:sldSz cx="9361488" cy="6480175"/>
  <p:notesSz cx="6858000" cy="9144000"/>
  <p:embeddedFontLst>
    <p:embeddedFont>
      <p:font typeface="AGCrownStyle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Black" pitchFamily="34" charset="0"/>
      <p:bold r:id="rId3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66"/>
    <a:srgbClr val="FFFFFF"/>
    <a:srgbClr val="009900"/>
    <a:srgbClr val="FFFF99"/>
    <a:srgbClr val="003366"/>
    <a:srgbClr val="66FF66"/>
    <a:srgbClr val="404F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-774" y="-96"/>
      </p:cViewPr>
      <p:guideLst>
        <p:guide orient="horz" pos="2041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57F8CF-1DE0-4ECA-8165-C784AD5072A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ABA7E5-825E-4977-B197-B6EBE58D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22EE6-21BB-4ADA-A58C-05DE4E24663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5" y="2013058"/>
            <a:ext cx="7957265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3" y="3672099"/>
            <a:ext cx="6553042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87C-8915-4158-9027-72A52038F12F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DC2D-84EA-41EB-AAF3-51FED119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7C90-EB0E-43EA-BEEB-BE7ACB45F2D3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D02C-12AC-474D-9302-BD4F7D461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82" y="259508"/>
            <a:ext cx="2106335" cy="5529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59508"/>
            <a:ext cx="6162980" cy="5529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7476-25BB-4418-838D-D9B7C482F5B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FA75-9AFB-45C4-B63D-9DFA09D6B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9A1A-F6BF-40A8-8245-009293766C76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982-E7FA-4F0D-914A-8290C8DB8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6" y="4164114"/>
            <a:ext cx="7957265" cy="12870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6" y="2746577"/>
            <a:ext cx="7957265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8D7E-82D5-4C62-8353-AECCB1763A3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9640-AFFC-42F7-AF4C-8BBD741E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78" y="1512044"/>
            <a:ext cx="4134657" cy="4276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60" y="1512044"/>
            <a:ext cx="4134657" cy="4276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FF04-8601-45B3-AFBC-AE38AA60A1B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91CF-6ACB-49C4-B19E-1EA9CD9F0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7" y="1450540"/>
            <a:ext cx="4136283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7" y="2055057"/>
            <a:ext cx="4136283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7" y="1450540"/>
            <a:ext cx="4137908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07" y="2055057"/>
            <a:ext cx="4137908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2A99-4DCD-4CD7-AD03-23C35B310945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EA58-E7EA-401F-A575-1E6A8E76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7FBE-A168-421F-9EE9-8A295F0A5CA0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0047-8140-4835-A6FC-BFD10D81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nspirepos.com/home/images/bannerb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361488" cy="630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85251" y="5066137"/>
            <a:ext cx="3876241" cy="141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4"/>
          <a:srcRect l="4762" b="17596"/>
          <a:stretch>
            <a:fillRect/>
          </a:stretch>
        </p:blipFill>
        <p:spPr bwMode="auto">
          <a:xfrm>
            <a:off x="4" y="5066137"/>
            <a:ext cx="5997203" cy="141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 flipH="1">
            <a:off x="0" y="0"/>
            <a:ext cx="9361488" cy="6480175"/>
          </a:xfrm>
          <a:prstGeom prst="frame">
            <a:avLst>
              <a:gd name="adj1" fmla="val 2341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16" descr="http://poliklinika2.lviv.ua/img/butt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1441199">
            <a:off x="3035985" y="5130142"/>
            <a:ext cx="874389" cy="90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s://avatanplus.com/files/resources/mid/57be77e47c194156c004549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498237">
            <a:off x="318554" y="3896106"/>
            <a:ext cx="716739" cy="9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http://www.firmasec.com/resim/7/ornek-aricilik-ornek-aricilik-logo-ad782898231-bffmrd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008326" flipH="1">
            <a:off x="1578129" y="5552151"/>
            <a:ext cx="585093" cy="8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4DEE-6EBA-46A1-AD0A-3FCE89CC2E14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0A4-8125-474E-8D18-EA72A5C46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9" y="258007"/>
            <a:ext cx="3079865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2" y="258011"/>
            <a:ext cx="5233332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9" y="1356041"/>
            <a:ext cx="3079865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ABA8-5040-4010-B6E5-CC0128E7ED02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F05A-6CC0-4C1A-A85C-DF2CDF553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20" y="4536123"/>
            <a:ext cx="5616893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20" y="579015"/>
            <a:ext cx="5616893" cy="38881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20" y="5071640"/>
            <a:ext cx="5616893" cy="7605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CD45-8B24-4820-98DD-308827C775B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3EFF-B447-4C55-9F50-F8276C035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078" y="260007"/>
            <a:ext cx="8425339" cy="10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078" y="1512041"/>
            <a:ext cx="8425339" cy="42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6" y="6006164"/>
            <a:ext cx="2184347" cy="346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A2DD70-016A-4B8C-995E-63FB9FCC664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12" y="6006164"/>
            <a:ext cx="2964471" cy="346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70" y="6006164"/>
            <a:ext cx="2184347" cy="346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3049E3-6B97-48C4-A94A-03A99175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51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0" Type="http://schemas.openxmlformats.org/officeDocument/2006/relationships/image" Target="../media/image28.jpeg"/><Relationship Id="rId4" Type="http://schemas.openxmlformats.org/officeDocument/2006/relationships/slide" Target="slide3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6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2.png"/><Relationship Id="rId10" Type="http://schemas.openxmlformats.org/officeDocument/2006/relationships/image" Target="../media/image34.gif"/><Relationship Id="rId4" Type="http://schemas.openxmlformats.org/officeDocument/2006/relationships/slide" Target="slide3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1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nplus.com/files/resources/mid/57be77e47c194156c004549c.png" TargetMode="External"/><Relationship Id="rId13" Type="http://schemas.openxmlformats.org/officeDocument/2006/relationships/hyperlink" Target="http://nagadali.ru/wp-content/uploads/2015/12/tigr-lyubit-rukovodit.jpg" TargetMode="External"/><Relationship Id="rId3" Type="http://schemas.openxmlformats.org/officeDocument/2006/relationships/hyperlink" Target="http://school56.ucoz.net/newsss/500b3bf9c2631ebb03494e18692993f116.png" TargetMode="External"/><Relationship Id="rId7" Type="http://schemas.openxmlformats.org/officeDocument/2006/relationships/hyperlink" Target="http://ldveselka.at.ua/sait/94514627.png" TargetMode="External"/><Relationship Id="rId12" Type="http://schemas.openxmlformats.org/officeDocument/2006/relationships/hyperlink" Target="http://topkin.ru/wp-content/uploads/2016/12/01e%60-800x511.jpg" TargetMode="External"/><Relationship Id="rId2" Type="http://schemas.openxmlformats.org/officeDocument/2006/relationships/hyperlink" Target="https://www.primeschool.ru/wp-content/uploads/2016/03/ekologiya-sos3.png" TargetMode="External"/><Relationship Id="rId16" Type="http://schemas.openxmlformats.org/officeDocument/2006/relationships/hyperlink" Target="http://www.udec.ru/big-images/2706-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epos.com/home/images/bannerbg.jpg" TargetMode="External"/><Relationship Id="rId11" Type="http://schemas.openxmlformats.org/officeDocument/2006/relationships/hyperlink" Target="http://www.firmasec.com/resim/7/ornek-aricilik-ornek-aricilik-logo-ad782898231-bffmrd.png" TargetMode="External"/><Relationship Id="rId5" Type="http://schemas.openxmlformats.org/officeDocument/2006/relationships/hyperlink" Target="http://img-fotki.yandex.ru/get/9059/37366204.57e/0_124eb7_c6e50cf0_L.png" TargetMode="External"/><Relationship Id="rId15" Type="http://schemas.openxmlformats.org/officeDocument/2006/relationships/hyperlink" Target="http://nashzeleniymir.ru/wp-content/uploads/2016/01/%D0%A4%D0%BE%D1%82%D0%BE-%D0%BB%D1%8F%D0%B3%D1%83%D1%88%D0%BA%D0%B0.jpg" TargetMode="External"/><Relationship Id="rId10" Type="http://schemas.openxmlformats.org/officeDocument/2006/relationships/hyperlink" Target="http://pngimg.com/uploads/butterfly/butterfly_PNG1001.png" TargetMode="External"/><Relationship Id="rId4" Type="http://schemas.openxmlformats.org/officeDocument/2006/relationships/hyperlink" Target="http://ecoportal.su/images/news/56362.jpg" TargetMode="External"/><Relationship Id="rId9" Type="http://schemas.openxmlformats.org/officeDocument/2006/relationships/hyperlink" Target="http://poliklinika2.lviv.ua/img/butt.jpg" TargetMode="External"/><Relationship Id="rId14" Type="http://schemas.openxmlformats.org/officeDocument/2006/relationships/hyperlink" Target="http://russkieslogi.ru/wp-content/uploads/2016/09/salamandra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birds/img/bird25.jpg" TargetMode="External"/><Relationship Id="rId13" Type="http://schemas.openxmlformats.org/officeDocument/2006/relationships/hyperlink" Target="http://ekd.me/wp-content/uploads/2016/09/giant-panda-shutterstock_86500690.jpg" TargetMode="External"/><Relationship Id="rId3" Type="http://schemas.openxmlformats.org/officeDocument/2006/relationships/hyperlink" Target="http://worldbirds.ru/images/stories/sova.jpg" TargetMode="External"/><Relationship Id="rId7" Type="http://schemas.openxmlformats.org/officeDocument/2006/relationships/hyperlink" Target="http://blog.vetatlas.ru/wp-content/uploads/korovka.jpg" TargetMode="External"/><Relationship Id="rId12" Type="http://schemas.openxmlformats.org/officeDocument/2006/relationships/hyperlink" Target="https://i0.wp.com/bezformata.ru/content/Images/000/013/501/image13501590.gif" TargetMode="External"/><Relationship Id="rId2" Type="http://schemas.openxmlformats.org/officeDocument/2006/relationships/hyperlink" Target="http://kirov-portal.ru/upload/iblock/99b/99b6055887235818ab6c4538dae3418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sekomyh.ru/wp-content/uploads/2016/01/TSolikalicheskii-muraveynik.jpg" TargetMode="External"/><Relationship Id="rId11" Type="http://schemas.openxmlformats.org/officeDocument/2006/relationships/hyperlink" Target="http://nature.sfu-kras.ru/files/nature/%D0%B4%D1%8F%D1%82%D0%B5%D0%BB.jpg" TargetMode="External"/><Relationship Id="rId5" Type="http://schemas.openxmlformats.org/officeDocument/2006/relationships/hyperlink" Target="https://s-media-cache-ak0.pinimg.com/564x/aa/32/3e/aa323e90cfbf7b3adc728f1ff59e9a11.jpg" TargetMode="External"/><Relationship Id="rId15" Type="http://schemas.openxmlformats.org/officeDocument/2006/relationships/hyperlink" Target="http://nashzeleniymir.ru/wp-content/uploads/2016/07/%D0%95%D0%B6-%D1%84%D0%BE%D1%82%D0%BE.jpg" TargetMode="External"/><Relationship Id="rId10" Type="http://schemas.openxmlformats.org/officeDocument/2006/relationships/hyperlink" Target="http://nashzeleniymir.ru/wp-content/uploads/2016/07/%D0%92%D0%BE%D1%80%D0%BE%D0%BD%D0%B0-%D1%84%D0%BE%D1%82%D0%BE-1024x750.jpg" TargetMode="External"/><Relationship Id="rId4" Type="http://schemas.openxmlformats.org/officeDocument/2006/relationships/hyperlink" Target="http://womanadvice.ru/sites/default/files/27/2016-08-28_2320/letuchaya_mysh_primety.jpg" TargetMode="External"/><Relationship Id="rId9" Type="http://schemas.openxmlformats.org/officeDocument/2006/relationships/hyperlink" Target="http://irkipedia.ru/sites/default/files/196grach.jpg" TargetMode="External"/><Relationship Id="rId14" Type="http://schemas.openxmlformats.org/officeDocument/2006/relationships/hyperlink" Target="http://copypast.ru/uploads/posts/thumbs/1264355811_belka5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naida.ru/sem5/75.jpg" TargetMode="External"/><Relationship Id="rId13" Type="http://schemas.openxmlformats.org/officeDocument/2006/relationships/hyperlink" Target="http://zorsokol.ru/wp-content/uploads/2016/09/aptechnaya-romashka-1.jpg" TargetMode="External"/><Relationship Id="rId3" Type="http://schemas.openxmlformats.org/officeDocument/2006/relationships/hyperlink" Target="http://ecologyproblems.ru/images/cat4/32.jpg" TargetMode="External"/><Relationship Id="rId7" Type="http://schemas.openxmlformats.org/officeDocument/2006/relationships/hyperlink" Target="https://zoomet.ru/images/stories/mal/foto215.jpg" TargetMode="External"/><Relationship Id="rId12" Type="http://schemas.openxmlformats.org/officeDocument/2006/relationships/hyperlink" Target="https://1.bp.blogspot.com/-OzW3AdbU6-k/V3oMHP4AagI/AAAAAAAAGyo/LRXm5zuVcCIWcCNceY7tGOT3uvgQGV2uACLcB/s1600/55cca3d11f12f.png" TargetMode="External"/><Relationship Id="rId2" Type="http://schemas.openxmlformats.org/officeDocument/2006/relationships/hyperlink" Target="http://wildfrontier.ru/wp-content/uploads/2016/03/Babochka-krapivnitsa2.jpg" TargetMode="External"/><Relationship Id="rId16" Type="http://schemas.openxmlformats.org/officeDocument/2006/relationships/hyperlink" Target="https://lh4.ggpht.com/3_cDSWL-wr6WvAQD0RkgA3AB7ymCP1CU4c_riwvf_T184YC6fo3EQtaOWDEIm-sfFTU=w3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osti.ru/patterns/00/07/10/bb3a552beb/picture.jpg" TargetMode="External"/><Relationship Id="rId11" Type="http://schemas.openxmlformats.org/officeDocument/2006/relationships/hyperlink" Target="https://www.stihi.ru/2012/01/04/1065" TargetMode="External"/><Relationship Id="rId5" Type="http://schemas.openxmlformats.org/officeDocument/2006/relationships/hyperlink" Target="http://www.danaida.ru/obsh/22.jpg" TargetMode="External"/><Relationship Id="rId15" Type="http://schemas.openxmlformats.org/officeDocument/2006/relationships/hyperlink" Target="http://cs5.pikabu.ru/images/big_size_comm/2015-11_5/1448085450166954310.png" TargetMode="External"/><Relationship Id="rId10" Type="http://schemas.openxmlformats.org/officeDocument/2006/relationships/hyperlink" Target="http://wjday.ru/pravila-povedeniya-rebenka-v-lesu.html" TargetMode="External"/><Relationship Id="rId4" Type="http://schemas.openxmlformats.org/officeDocument/2006/relationships/hyperlink" Target="http://wildfrontier.ru/wp-content/uploads/2016/03/Babochka-krapivnitsa9.jpg" TargetMode="External"/><Relationship Id="rId9" Type="http://schemas.openxmlformats.org/officeDocument/2006/relationships/hyperlink" Target="http://nyurochka.ru/wp-content/uploads/2012/05/babochka-pestryanka.png" TargetMode="External"/><Relationship Id="rId14" Type="http://schemas.openxmlformats.org/officeDocument/2006/relationships/hyperlink" Target="http://st.depositphotos.com/1801791/4850/i/950/depositphotos_48502721-stock-photo-mustard-blooming-plant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11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8.xml"/><Relationship Id="rId14" Type="http://schemas.openxmlformats.org/officeDocument/2006/relationships/slide" Target="slide12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2122" y="3883029"/>
            <a:ext cx="5997245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Экологическая</a:t>
            </a:r>
            <a:endParaRPr lang="ru-RU" sz="4400" b="1" spc="5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AGCrownStyle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карусель</a:t>
            </a:r>
            <a:endParaRPr lang="ru-RU" sz="4400" b="1" spc="5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AGCrownStyle" pitchFamily="2" charset="0"/>
              <a:cs typeface="+mn-cs"/>
            </a:endParaRPr>
          </a:p>
        </p:txBody>
      </p:sp>
      <p:pic>
        <p:nvPicPr>
          <p:cNvPr id="3077" name="Picture 9" descr="http://img-fotki.yandex.ru/get/9059/37366204.57e/0_124eb7_c6e50cf0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7604" y="454005"/>
            <a:ext cx="4143404" cy="369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78" name="Picture 25" descr="http://pngimg.com/uploads/butterfly/butterfly_PNG1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7432310" y="1706050"/>
            <a:ext cx="559089" cy="5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703289" y="269988"/>
            <a:ext cx="438823" cy="1350045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630125" y="540015"/>
            <a:ext cx="585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12294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5656" y="269990"/>
            <a:ext cx="804508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Надя собрала на лугу букет красивых цветов. Кто пострадал из-за этого?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85064" y="2160052"/>
            <a:ext cx="1901566" cy="3060104"/>
            <a:chOff x="428596" y="1428742"/>
            <a:chExt cx="1928826" cy="27146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6" name="Picture 8" descr="http://copypast.ru/uploads/posts/thumbs/1264355811_belka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1500180"/>
              <a:ext cx="1785950" cy="13394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0" descr="http://nashzeleniymir.ru/wp-content/uploads/2016/07/%D0%95%D0%B6-%D1%84%D0%BE%D1%82%D0%B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034" y="2928940"/>
              <a:ext cx="1785950" cy="109537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656827" y="2160053"/>
            <a:ext cx="1974697" cy="3060092"/>
            <a:chOff x="3428992" y="1428742"/>
            <a:chExt cx="1928826" cy="2714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3" name="Picture 18" descr="http://www.danaida.ru/sem5/7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0430" y="1500180"/>
              <a:ext cx="1785950" cy="13349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http://nyurochka.ru/wp-content/uploads/2012/05/babochka-pestryanka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00430" y="2928940"/>
              <a:ext cx="1785950" cy="114300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6509172" y="2160053"/>
            <a:ext cx="1974676" cy="3060092"/>
            <a:chOff x="6000760" y="1428742"/>
            <a:chExt cx="1928826" cy="27146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0" name="Picture 12" descr="http://crosti.ru/patterns/00/07/10/bb3a552beb/pictur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29388" y="1500180"/>
              <a:ext cx="1071570" cy="16109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6" descr="https://zoomet.ru/images/stories/mal/foto21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72198" y="3143254"/>
              <a:ext cx="1795424" cy="8953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703289" y="269988"/>
            <a:ext cx="438823" cy="1350045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703259" y="540015"/>
            <a:ext cx="438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13318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6242" y="179987"/>
            <a:ext cx="826449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Какое животное стало эмблемой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Всемирного фонда охраны природы 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7024" y="1440028"/>
            <a:ext cx="2706074" cy="1800061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лягушка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5253" y="1440028"/>
            <a:ext cx="2706074" cy="180006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саламандра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7027" y="3870108"/>
            <a:ext cx="2632937" cy="1800061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тигр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5253" y="3870108"/>
            <a:ext cx="2706074" cy="1800061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панда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9179" y="1350026"/>
            <a:ext cx="3876268" cy="4320147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57015" y="449992"/>
            <a:ext cx="585097" cy="72002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556989" y="450013"/>
            <a:ext cx="585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434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5656" y="269986"/>
            <a:ext cx="804508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- куча хвоинок и мелких веточек,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а внутри – настоящий многоэтажный дом с улицами и перекрёстками.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57015" y="449992"/>
            <a:ext cx="585097" cy="72002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556989" y="450013"/>
            <a:ext cx="585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яркой окраской этот жучок словно предупреждает: </a:t>
            </a:r>
            <a:r>
              <a:rPr lang="ru-RU" sz="2800" b="1" dirty="0">
                <a:solidFill>
                  <a:schemeClr val="bg1"/>
                </a:solidFill>
              </a:rPr>
              <a:t>«Не тронь меня,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я не съедобный».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И не трогают его звери и птицы.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5656" y="269986"/>
            <a:ext cx="804508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  <p:pic>
        <p:nvPicPr>
          <p:cNvPr id="1537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557015" y="449992"/>
            <a:ext cx="585097" cy="72002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8556989" y="450013"/>
            <a:ext cx="585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16390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Красивый, яркий. А есть его нельзя! Но и не уничтожай: он лесу нужен. Для некоторых животных он – лекарство, а для многих насекомых, вредящих лесу и человеку, - смертельный яд.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solidFill>
            <a:srgbClr val="006600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5656" y="269986"/>
            <a:ext cx="804508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557015" y="449992"/>
            <a:ext cx="585097" cy="72002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556989" y="450013"/>
            <a:ext cx="585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17414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Кто трижды родится, прежде чем стать взрослым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0944" y="1260020"/>
            <a:ext cx="5046462" cy="378012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5656" y="269986"/>
            <a:ext cx="804508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57015" y="449992"/>
            <a:ext cx="585097" cy="72002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8556989" y="450013"/>
            <a:ext cx="585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18438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877640" y="810024"/>
            <a:ext cx="42419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Тонкий стебель у дорожки.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конце его серёжки.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земле лежат листки -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Маленькие лопушки.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Нам он - как хороший друг,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Лечит ранки ног и рук.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58387" y="4590127"/>
            <a:ext cx="2852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подорожник </a:t>
            </a:r>
          </a:p>
        </p:txBody>
      </p:sp>
      <p:pic>
        <p:nvPicPr>
          <p:cNvPr id="18442" name="Picture 10" descr="https://1.bp.blogspot.com/-OzW3AdbU6-k/V3oMHP4AagI/AAAAAAAAGyo/LRXm5zuVcCIWcCNceY7tGOT3uvgQGV2uACLcB/s1600/55cca3d11f12f.png"/>
          <p:cNvPicPr>
            <a:picLocks noChangeAspect="1" noChangeArrowheads="1"/>
          </p:cNvPicPr>
          <p:nvPr/>
        </p:nvPicPr>
        <p:blipFill>
          <a:blip r:embed="rId5"/>
          <a:srcRect l="5006" t="6522" b="6522"/>
          <a:stretch>
            <a:fillRect/>
          </a:stretch>
        </p:blipFill>
        <p:spPr bwMode="auto">
          <a:xfrm>
            <a:off x="4973294" y="1170032"/>
            <a:ext cx="3406541" cy="351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0344" y="2160059"/>
            <a:ext cx="1828415" cy="22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57015" y="449992"/>
            <a:ext cx="585097" cy="72002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8556989" y="450013"/>
            <a:ext cx="585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19462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950777" y="1170033"/>
            <a:ext cx="4753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дитя вдруг простудилось,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Горло сильно воспалилось,</a:t>
            </a:r>
            <a:r>
              <a:rPr lang="en-US" sz="2400">
                <a:solidFill>
                  <a:srgbClr val="002060"/>
                </a:solidFill>
              </a:rPr>
              <a:t> </a:t>
            </a:r>
            <a:r>
              <a:rPr lang="ru-RU" sz="2400">
                <a:solidFill>
                  <a:srgbClr val="002060"/>
                </a:solidFill>
              </a:rPr>
              <a:t/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Мама даст ребёнку в чашке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Чай из цветиков…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49380" y="4230117"/>
            <a:ext cx="2194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ромашки </a:t>
            </a:r>
          </a:p>
        </p:txBody>
      </p:sp>
      <p:pic>
        <p:nvPicPr>
          <p:cNvPr id="19464" name="Picture 8" descr="http://zorsokol.ru/wp-content/uploads/2016/09/aptechnaya-romashka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924068" y="720021"/>
            <a:ext cx="2779192" cy="513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9750" y="2250063"/>
            <a:ext cx="1828416" cy="225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57015" y="449992"/>
            <a:ext cx="585097" cy="72002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556989" y="450013"/>
            <a:ext cx="585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048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950777" y="1170032"/>
            <a:ext cx="4753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в ночи опять не спится,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Не сомкнуть никак ресницы,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Простынь в ёрзаньи измята –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Выпей чай из листьев ...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34474" y="4320119"/>
            <a:ext cx="1462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мяты</a:t>
            </a:r>
          </a:p>
        </p:txBody>
      </p:sp>
      <p:pic>
        <p:nvPicPr>
          <p:cNvPr id="20488" name="Picture 8" descr="http://cs5.pikabu.ru/images/big_size_comm/2015-11_5/14480854501669543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8977" y="1080030"/>
            <a:ext cx="3526811" cy="477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0344" y="2160059"/>
            <a:ext cx="1828415" cy="22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57015" y="449992"/>
            <a:ext cx="585097" cy="72002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8556989" y="450013"/>
            <a:ext cx="585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1510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877643" y="450013"/>
            <a:ext cx="453447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Жёлтый цветик в поле рос,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него зимою спрос: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Семена целебно-жгучи,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Греют, будто летний лучик.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Так с простудою сразиться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Помогает нам…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76245" y="4410122"/>
            <a:ext cx="17552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горчица</a:t>
            </a:r>
          </a:p>
        </p:txBody>
      </p:sp>
      <p:pic>
        <p:nvPicPr>
          <p:cNvPr id="21512" name="Picture 8" descr="http://st.depositphotos.com/1801791/4850/i/950/depositphotos_48502721-stock-photo-mustard-blooming-pla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8387" y="1440040"/>
            <a:ext cx="3583695" cy="44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0344" y="2160059"/>
            <a:ext cx="1828415" cy="22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3092" y="954071"/>
            <a:ext cx="74295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игровом поле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слева цветные фигуры, обозначающие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5 категорий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вопросов. Выбрав категорию, жми на фигуру справа с цифрой, выбирай вопрос из этой категории. Игра переведет вас на поле с вопросом.</a:t>
            </a:r>
            <a:endParaRPr lang="ru-RU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Вернуться на игровое поле можно при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помощи кнопки  </a:t>
            </a:r>
            <a:endParaRPr lang="ru-RU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возврате сыгравший номер вопроса исчезает.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Завершить игру можно при помощи кнопки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множение 3">
            <a:hlinkClick r:id="" action="ppaction://noaction" highlightClick="1"/>
          </p:cNvPr>
          <p:cNvSpPr/>
          <p:nvPr/>
        </p:nvSpPr>
        <p:spPr>
          <a:xfrm>
            <a:off x="6609570" y="4168781"/>
            <a:ext cx="585097" cy="540018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3186">
            <a:off x="8100661" y="3312219"/>
            <a:ext cx="595297" cy="53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8410741" y="359989"/>
            <a:ext cx="731371" cy="90003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410716" y="450013"/>
            <a:ext cx="658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22534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9382" y="4110118"/>
            <a:ext cx="3437445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Пока не привыкнут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379" y="2910077"/>
            <a:ext cx="3364308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 один час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379" y="1710036"/>
            <a:ext cx="3364308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 один день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382" y="5400162"/>
            <a:ext cx="3437445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Нельзя брать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382" y="269990"/>
            <a:ext cx="8191359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какое время можно брать детёнышей животных домой?</a:t>
            </a:r>
          </a:p>
        </p:txBody>
      </p:sp>
      <p:pic>
        <p:nvPicPr>
          <p:cNvPr id="22548" name="Picture 21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5655" y="1710049"/>
            <a:ext cx="4315061" cy="3844104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4095655" y="1710049"/>
            <a:ext cx="4315061" cy="3844104"/>
            <a:chOff x="4000496" y="1357304"/>
            <a:chExt cx="4214813" cy="3051175"/>
          </a:xfrm>
        </p:grpSpPr>
        <p:pic>
          <p:nvPicPr>
            <p:cNvPr id="21" name="Picture 21" descr="http://wjday.ru/wp-content/uploads/2016/11/ne-zabirajte-iz-lesa-zhivotnyx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00496" y="1357304"/>
              <a:ext cx="4214813" cy="3051175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679153" y="1678772"/>
              <a:ext cx="2571750" cy="22145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410741" y="359989"/>
            <a:ext cx="731371" cy="90003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410716" y="450013"/>
            <a:ext cx="658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23558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9379" y="3690103"/>
            <a:ext cx="3729994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Оставлять мусор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379" y="2430060"/>
            <a:ext cx="3729994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Гулять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379" y="1170018"/>
            <a:ext cx="3729994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Собирать грибы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379" y="4950146"/>
            <a:ext cx="3729994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Наблюдать за птицами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5068" y="269986"/>
            <a:ext cx="8191359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Чего ты не должен делать в лесу?</a:t>
            </a:r>
          </a:p>
        </p:txBody>
      </p:sp>
      <p:pic>
        <p:nvPicPr>
          <p:cNvPr id="23574" name="Picture 22" descr="http://useland.ru/upload/medialibrary/e9c/%D0%BF%D1%80%D0%B0%D0%B2%D0%B8%D0%BB%D0%B0%20%D0%BF%D0%BE%D0%B2%D0%B5%D0%B4%D0%B5%D0%BD%D0%B8%D1%8F%20%D0%BD%D0%B0%20%D0%BF%D1%80%D0%B8%D1%80%D0%BE%D0%B4%D0%B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5060" y="1440027"/>
            <a:ext cx="4210851" cy="387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410741" y="359989"/>
            <a:ext cx="731371" cy="90003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410716" y="450013"/>
            <a:ext cx="658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4582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9379" y="3690103"/>
            <a:ext cx="5046462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Высаживать деревья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379" y="2430060"/>
            <a:ext cx="5046462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Не мусорить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379" y="1170018"/>
            <a:ext cx="5046462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Лечить дома раненых животных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379" y="4950146"/>
            <a:ext cx="5046462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Ловить браконьеров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6242" y="269986"/>
            <a:ext cx="863018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ты можешь помочь в охране природы?</a:t>
            </a:r>
          </a:p>
        </p:txBody>
      </p:sp>
      <p:pic>
        <p:nvPicPr>
          <p:cNvPr id="24597" name="Picture 21" descr="http://vikafedotova38.ucoz.ru/_ld/0/42644310.jpg"/>
          <p:cNvPicPr>
            <a:picLocks noChangeAspect="1" noChangeArrowheads="1"/>
          </p:cNvPicPr>
          <p:nvPr/>
        </p:nvPicPr>
        <p:blipFill>
          <a:blip r:embed="rId7"/>
          <a:srcRect r="2934" b="3433"/>
          <a:stretch>
            <a:fillRect/>
          </a:stretch>
        </p:blipFill>
        <p:spPr bwMode="auto">
          <a:xfrm>
            <a:off x="5777801" y="1350024"/>
            <a:ext cx="2559800" cy="4169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8410741" y="359989"/>
            <a:ext cx="731371" cy="90003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410716" y="450013"/>
            <a:ext cx="658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560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9382" y="3690103"/>
            <a:ext cx="3949405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Полиэтиленовые пакеты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379" y="2430060"/>
            <a:ext cx="3876268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Металлические банки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382" y="1170018"/>
            <a:ext cx="3949405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Стеклянные бутылки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382" y="4950146"/>
            <a:ext cx="3949405" cy="7200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Пищевые отходы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6242" y="269986"/>
            <a:ext cx="863018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Какой мусор нельзя закапывать в лесу?</a:t>
            </a:r>
          </a:p>
        </p:txBody>
      </p:sp>
      <p:grpSp>
        <p:nvGrpSpPr>
          <p:cNvPr id="25620" name="Группа 20"/>
          <p:cNvGrpSpPr>
            <a:grpSpLocks/>
          </p:cNvGrpSpPr>
          <p:nvPr/>
        </p:nvGrpSpPr>
        <p:grpSpPr bwMode="auto">
          <a:xfrm>
            <a:off x="4534471" y="1620045"/>
            <a:ext cx="4388198" cy="3538096"/>
            <a:chOff x="4429124" y="1357304"/>
            <a:chExt cx="4286250" cy="2808288"/>
          </a:xfrm>
        </p:grpSpPr>
        <p:pic>
          <p:nvPicPr>
            <p:cNvPr id="11" name="Picture 21" descr="http://wjday.ru/wp-content/uploads/2016/11/ne-ostavlyajte-musor-v-lesu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9124" y="1357304"/>
              <a:ext cx="4286250" cy="2808288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286374" y="1643054"/>
              <a:ext cx="2428875" cy="2143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382" y="179983"/>
            <a:ext cx="336428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Источники: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46273" y="1052030"/>
            <a:ext cx="88495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Экология </a:t>
            </a:r>
            <a:r>
              <a:rPr lang="en-US" sz="1200">
                <a:hlinkClick r:id="rId2"/>
              </a:rPr>
              <a:t>https://www.primeschool.ru/wp-content/uploads/2016/03/ekologiya-sos3.png</a:t>
            </a:r>
            <a:r>
              <a:rPr lang="ru-RU" sz="1200"/>
              <a:t>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46273" y="1386041"/>
            <a:ext cx="88495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 dirty="0"/>
              <a:t>Красная книга </a:t>
            </a:r>
            <a:r>
              <a:rPr lang="en-US" sz="1200" dirty="0" smtClean="0">
                <a:hlinkClick r:id="rId3"/>
              </a:rPr>
              <a:t>http://school56.ucoz.net/newsss/500b3bf9c2631ebb03494e18692993f116.png</a:t>
            </a:r>
            <a:r>
              <a:rPr lang="ru-RU" sz="1200" dirty="0" smtClean="0"/>
              <a:t> 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46277" y="1952054"/>
            <a:ext cx="75330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Зелёный дом </a:t>
            </a:r>
            <a:r>
              <a:rPr lang="en-US" sz="1200">
                <a:hlinkClick r:id="rId4"/>
              </a:rPr>
              <a:t>http://ecoportal.su/images/news/56362.jpg</a:t>
            </a:r>
            <a:r>
              <a:rPr lang="ru-RU" sz="1200"/>
              <a:t> </a:t>
            </a:r>
          </a:p>
        </p:txBody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146242" y="1710037"/>
            <a:ext cx="88495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 dirty="0"/>
              <a:t>Глобус </a:t>
            </a:r>
            <a:r>
              <a:rPr lang="ru-RU" sz="1200" dirty="0">
                <a:hlinkClick r:id="rId5"/>
              </a:rPr>
              <a:t> </a:t>
            </a:r>
            <a:r>
              <a:rPr lang="en-US" sz="1200" dirty="0">
                <a:hlinkClick r:id="rId5"/>
              </a:rPr>
              <a:t>http://img-fotki.yandex.ru/get/9059/37366204.57e/0_124eb7_c6e50cf0_L.png</a:t>
            </a:r>
            <a:endParaRPr lang="ru-RU" dirty="0"/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146277" y="2286064"/>
            <a:ext cx="66554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Небо фон  </a:t>
            </a:r>
            <a:r>
              <a:rPr lang="en-US" sz="1200">
                <a:hlinkClick r:id="rId6"/>
              </a:rPr>
              <a:t>http://inspirepos.com/home/images/bannerbg.jpg</a:t>
            </a:r>
            <a:endParaRPr lang="ru-RU" sz="1200"/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146273" y="3286091"/>
            <a:ext cx="88495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Луг </a:t>
            </a:r>
            <a:r>
              <a:rPr lang="en-US" sz="1200">
                <a:hlinkClick r:id="rId7"/>
              </a:rPr>
              <a:t>http://ldveselka.at.ua/sait/94514627.png</a:t>
            </a:r>
            <a:r>
              <a:rPr lang="ru-RU" sz="1200"/>
              <a:t> 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146273" y="3618099"/>
            <a:ext cx="88495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8"/>
              </a:rPr>
              <a:t>https://avatanplus.com/files/resources/mid/57be77e47c194156c004549c.png</a:t>
            </a:r>
            <a:r>
              <a:rPr lang="ru-RU" sz="1200"/>
              <a:t> </a:t>
            </a: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146277" y="3952108"/>
            <a:ext cx="68748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9"/>
              </a:rPr>
              <a:t>http://poliklinika2.lviv.ua/img/butt.jpg</a:t>
            </a:r>
            <a:r>
              <a:rPr lang="ru-RU" sz="1200"/>
              <a:t> </a:t>
            </a: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146277" y="4284117"/>
            <a:ext cx="87032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10"/>
              </a:rPr>
              <a:t>http://pngimg.com/uploads/butterfly/butterfly_PNG1001.png</a:t>
            </a:r>
            <a:r>
              <a:rPr lang="ru-RU" sz="1200"/>
              <a:t> </a:t>
            </a: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146274" y="2952082"/>
            <a:ext cx="8410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Пчела </a:t>
            </a:r>
            <a:r>
              <a:rPr lang="en-US" sz="1200">
                <a:hlinkClick r:id="rId11"/>
              </a:rPr>
              <a:t>http://www.firmasec.com/resim/7/ornek-aricilik-ornek-aricilik-logo-ad782898231-bffmrd.pn</a:t>
            </a:r>
            <a:endParaRPr lang="ru-RU"/>
          </a:p>
        </p:txBody>
      </p:sp>
      <p:sp>
        <p:nvSpPr>
          <p:cNvPr id="26637" name="TextBox 16"/>
          <p:cNvSpPr txBox="1">
            <a:spLocks noChangeArrowheads="1"/>
          </p:cNvSpPr>
          <p:nvPr/>
        </p:nvSpPr>
        <p:spPr bwMode="auto">
          <a:xfrm>
            <a:off x="146277" y="2618073"/>
            <a:ext cx="63628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Экологи </a:t>
            </a:r>
            <a:r>
              <a:rPr lang="en-US" sz="1200">
                <a:hlinkClick r:id="rId12"/>
              </a:rPr>
              <a:t>http://topkin.ru/wp-content/uploads/2016/12/01e%60-800x511.jpg</a:t>
            </a:r>
            <a:r>
              <a:rPr lang="ru-RU" sz="1200"/>
              <a:t> </a:t>
            </a: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146276" y="5184141"/>
            <a:ext cx="8483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Тигр </a:t>
            </a:r>
            <a:r>
              <a:rPr lang="en-US" sz="1200">
                <a:hlinkClick r:id="rId13"/>
              </a:rPr>
              <a:t>http://nagadali.ru/wp-content/uploads/2015/12/tigr-lyubit-rukovodit.jpg</a:t>
            </a:r>
            <a:r>
              <a:rPr lang="ru-RU" sz="1200"/>
              <a:t> 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146276" y="5518151"/>
            <a:ext cx="8776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Саламандра </a:t>
            </a:r>
            <a:r>
              <a:rPr lang="en-US" sz="1200">
                <a:hlinkClick r:id="rId14"/>
              </a:rPr>
              <a:t>http://russkieslogi.ru/wp-content/uploads/2016/09/salamandra.jpg</a:t>
            </a:r>
            <a:r>
              <a:rPr lang="ru-RU" sz="1200"/>
              <a:t>  </a:t>
            </a: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146274" y="4618125"/>
            <a:ext cx="8630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15"/>
              </a:rPr>
              <a:t>http://nashzeleniymir.ru/wp-content/uploads/2016/01/%D0%A4%D0%BE%D1%82%D0%BE-%D0%BB%D1%8F%D0%B3%D1%83%D1%88%D0%BA%D0%B0.jpg</a:t>
            </a:r>
            <a:r>
              <a:rPr lang="ru-RU" sz="1200"/>
              <a:t> </a:t>
            </a:r>
          </a:p>
        </p:txBody>
      </p:sp>
      <p:sp>
        <p:nvSpPr>
          <p:cNvPr id="26641" name="TextBox 6"/>
          <p:cNvSpPr txBox="1">
            <a:spLocks noChangeArrowheads="1"/>
          </p:cNvSpPr>
          <p:nvPr/>
        </p:nvSpPr>
        <p:spPr bwMode="auto">
          <a:xfrm>
            <a:off x="146273" y="5850160"/>
            <a:ext cx="88495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Мухомор </a:t>
            </a:r>
            <a:r>
              <a:rPr lang="en-US" sz="1200">
                <a:hlinkClick r:id="rId16"/>
              </a:rPr>
              <a:t>http://www.udec.ru/big-images/2706-32.jpg</a:t>
            </a:r>
            <a:r>
              <a:rPr lang="ru-RU" sz="120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241" y="720005"/>
            <a:ext cx="8849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И.Ф. </a:t>
            </a:r>
            <a:r>
              <a:rPr lang="ru-RU" sz="1200" dirty="0" err="1" smtClean="0"/>
              <a:t>Яценко</a:t>
            </a:r>
            <a:r>
              <a:rPr lang="ru-RU" sz="1200" dirty="0" smtClean="0"/>
              <a:t> Контрольно-измерительные материалы. Окружающий мир, 1 класс, «</a:t>
            </a:r>
            <a:r>
              <a:rPr lang="ru-RU" sz="1200" dirty="0" err="1" smtClean="0"/>
              <a:t>Вако</a:t>
            </a:r>
            <a:r>
              <a:rPr lang="ru-RU" sz="1200" dirty="0" smtClean="0"/>
              <a:t>», 2011</a:t>
            </a:r>
            <a:endParaRPr lang="ru-RU" sz="1200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703289" y="5850177"/>
            <a:ext cx="438823" cy="36001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19411" y="664019"/>
            <a:ext cx="8630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2"/>
              </a:rPr>
              <a:t>http://kirov-portal.ru/upload/iblock/99b/99b6055887235818ab6c4538dae34184.jpg</a:t>
            </a:r>
            <a:r>
              <a:rPr lang="ru-RU" sz="1200"/>
              <a:t> </a:t>
            </a: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219411" y="1060030"/>
            <a:ext cx="5412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3"/>
              </a:rPr>
              <a:t>http://worldbirds.ru/images/stories/sova.jpg</a:t>
            </a:r>
            <a:r>
              <a:rPr lang="ru-RU" sz="1200"/>
              <a:t> 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219414" y="3106085"/>
            <a:ext cx="85569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Летучая мышь </a:t>
            </a:r>
            <a:r>
              <a:rPr lang="en-US" sz="1100">
                <a:hlinkClick r:id="rId4"/>
              </a:rPr>
              <a:t>http://womanadvice.ru/sites/default/files/27/2016-08-28_2320/letuchaya_mysh_primety.jpg</a:t>
            </a:r>
            <a:r>
              <a:rPr lang="ru-RU" sz="1100"/>
              <a:t> </a:t>
            </a:r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219410" y="3482096"/>
            <a:ext cx="8191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Лиса </a:t>
            </a:r>
            <a:r>
              <a:rPr lang="en-US" sz="1200">
                <a:hlinkClick r:id="rId5"/>
              </a:rPr>
              <a:t>https://s-media-cache-ak0.pinimg.com/564x/aa/32/3e/aa323e90cfbf7b3adc728f1ff59e9a11.jpg</a:t>
            </a:r>
            <a:r>
              <a:rPr lang="ru-RU" sz="1200"/>
              <a:t> 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219411" y="3876106"/>
            <a:ext cx="8630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Муравейник </a:t>
            </a:r>
            <a:r>
              <a:rPr lang="en-US" sz="1200">
                <a:hlinkClick r:id="rId6"/>
              </a:rPr>
              <a:t>http://nasekomyh.ru/wp-content/uploads/2016/01/TSolikalicheskii-muraveynik.jpg</a:t>
            </a:r>
            <a:r>
              <a:rPr lang="ru-RU" sz="1200"/>
              <a:t> 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219413" y="4272117"/>
            <a:ext cx="8483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Божья коровка </a:t>
            </a:r>
            <a:r>
              <a:rPr lang="en-US" sz="1200">
                <a:hlinkClick r:id="rId7"/>
              </a:rPr>
              <a:t>http://blog.vetatlas.ru/wp-content/uploads/korovka.jpg</a:t>
            </a:r>
            <a:r>
              <a:rPr lang="ru-RU" sz="1200"/>
              <a:t> 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219414" y="4666127"/>
            <a:ext cx="8337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Синица </a:t>
            </a:r>
            <a:r>
              <a:rPr lang="en-US" sz="1200">
                <a:hlinkClick r:id="rId8"/>
              </a:rPr>
              <a:t>http://allforchildren.ru/birds/img/bird25.jpg</a:t>
            </a:r>
            <a:r>
              <a:rPr lang="ru-RU" sz="1200"/>
              <a:t>  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219413" y="5060138"/>
            <a:ext cx="8483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Грач </a:t>
            </a:r>
            <a:r>
              <a:rPr lang="en-US" sz="1200">
                <a:hlinkClick r:id="rId9"/>
              </a:rPr>
              <a:t>http://irkipedia.ru/sites/default/files/196grach.jpg</a:t>
            </a:r>
            <a:r>
              <a:rPr lang="ru-RU" sz="1200"/>
              <a:t> 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219411" y="1848052"/>
            <a:ext cx="8922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Ворона </a:t>
            </a:r>
            <a:r>
              <a:rPr lang="en-US" sz="1200">
                <a:hlinkClick r:id="rId10"/>
              </a:rPr>
              <a:t>http://nashzeleniymir.ru/wp-content/uploads/2016/07/%D0%92%D0%BE%D1%80%D0%BE%D0%BD%D0%B0-%D1%84%D0%BE%D1%82%D0%BE-1024x750.jpg</a:t>
            </a:r>
            <a:r>
              <a:rPr lang="ru-RU" sz="1200"/>
              <a:t> 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219414" y="270010"/>
            <a:ext cx="8337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Дятел </a:t>
            </a:r>
            <a:r>
              <a:rPr lang="en-US" sz="1200">
                <a:hlinkClick r:id="rId11"/>
              </a:rPr>
              <a:t>http://nature.sfu-kras.ru/files/nature/%D0%B4%D1%8F%D1%82%D0%B5%D0%BB.jpg</a:t>
            </a:r>
            <a:r>
              <a:rPr lang="ru-RU" sz="1200"/>
              <a:t> 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219414" y="2478069"/>
            <a:ext cx="8849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Эмблема Всемирного фонда охраны дикой природы </a:t>
            </a:r>
            <a:r>
              <a:rPr lang="en-US" sz="1200">
                <a:hlinkClick r:id="rId12"/>
              </a:rPr>
              <a:t>https://i0.wp.com/bezformata.ru/content/Images/000/013/501/image13501590.gif</a:t>
            </a:r>
            <a:r>
              <a:rPr lang="ru-RU" sz="1200"/>
              <a:t>  </a:t>
            </a:r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219410" y="1454041"/>
            <a:ext cx="8703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Панда </a:t>
            </a:r>
            <a:r>
              <a:rPr lang="en-US" sz="1200">
                <a:hlinkClick r:id="rId13"/>
              </a:rPr>
              <a:t>http://ekd.me/wp-content/uploads/2016/09/giant-panda-shutterstock_86500690.jpg</a:t>
            </a:r>
            <a:r>
              <a:rPr lang="ru-RU" sz="1200"/>
              <a:t> </a:t>
            </a:r>
          </a:p>
        </p:txBody>
      </p:sp>
      <p:sp>
        <p:nvSpPr>
          <p:cNvPr id="27662" name="TextBox 6"/>
          <p:cNvSpPr txBox="1">
            <a:spLocks noChangeArrowheads="1"/>
          </p:cNvSpPr>
          <p:nvPr/>
        </p:nvSpPr>
        <p:spPr bwMode="auto">
          <a:xfrm>
            <a:off x="219410" y="5456149"/>
            <a:ext cx="8703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Белка </a:t>
            </a:r>
            <a:r>
              <a:rPr lang="en-US" sz="1200">
                <a:hlinkClick r:id="rId14"/>
              </a:rPr>
              <a:t>http://copypast.ru/uploads/posts/thumbs/1264355811_belka5.jpg</a:t>
            </a:r>
            <a:r>
              <a:rPr lang="ru-RU" sz="1200"/>
              <a:t> </a:t>
            </a:r>
          </a:p>
        </p:txBody>
      </p:sp>
      <p:sp>
        <p:nvSpPr>
          <p:cNvPr id="27663" name="TextBox 7"/>
          <p:cNvSpPr txBox="1">
            <a:spLocks noChangeArrowheads="1"/>
          </p:cNvSpPr>
          <p:nvPr/>
        </p:nvSpPr>
        <p:spPr bwMode="auto">
          <a:xfrm>
            <a:off x="219411" y="5850160"/>
            <a:ext cx="8630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Ёж </a:t>
            </a:r>
            <a:r>
              <a:rPr lang="en-US" sz="1200">
                <a:hlinkClick r:id="rId15"/>
              </a:rPr>
              <a:t>http://nashzeleniymir.ru/wp-content/uploads/2016/07/%D0%95%D0%B6-%D1%84%D0%BE%D1%82%D0%BE.jpg</a:t>
            </a:r>
            <a:r>
              <a:rPr lang="ru-RU" sz="1200"/>
              <a:t> 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703289" y="5850177"/>
            <a:ext cx="438823" cy="36001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46276" y="270010"/>
            <a:ext cx="8776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Бабочка крапивница </a:t>
            </a:r>
            <a:r>
              <a:rPr lang="en-US" sz="1200" dirty="0">
                <a:hlinkClick r:id="rId2"/>
              </a:rPr>
              <a:t>http://wildfrontier.ru/wp-content/uploads/2016/03/Babochka-krapivnitsa2.jpg</a:t>
            </a:r>
            <a:r>
              <a:rPr lang="ru-RU" sz="1200" dirty="0"/>
              <a:t> 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46274" y="626019"/>
            <a:ext cx="8630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Гусеница бабочки крапивницы </a:t>
            </a:r>
            <a:r>
              <a:rPr lang="en-US" sz="1200" dirty="0">
                <a:hlinkClick r:id="rId3"/>
              </a:rPr>
              <a:t>http://ecologyproblems.ru/images/cat4/32.jpg</a:t>
            </a:r>
            <a:r>
              <a:rPr lang="ru-RU" sz="1200" dirty="0"/>
              <a:t> 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46274" y="982028"/>
            <a:ext cx="8410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Куколка бабочки крапивницы </a:t>
            </a:r>
            <a:r>
              <a:rPr lang="en-US" sz="1200" dirty="0">
                <a:hlinkClick r:id="rId4"/>
              </a:rPr>
              <a:t>http://wildfrontier.ru/wp-content/uploads/2016/03/Babochka-krapivnitsa9.jpg</a:t>
            </a:r>
            <a:r>
              <a:rPr lang="ru-RU" sz="1200" dirty="0"/>
              <a:t> 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6273" y="1338038"/>
            <a:ext cx="5338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Яйцо бабочки крапивницы </a:t>
            </a:r>
            <a:r>
              <a:rPr lang="en-US" sz="1200" dirty="0">
                <a:hlinkClick r:id="rId5"/>
              </a:rPr>
              <a:t>http://www.danaida.ru/obsh/22.jpg</a:t>
            </a:r>
            <a:r>
              <a:rPr lang="ru-RU" sz="1200" dirty="0"/>
              <a:t> 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146273" y="2050057"/>
            <a:ext cx="85569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6"/>
              </a:rPr>
              <a:t>http://crosti.ru/patterns/00/07/10/bb3a552beb/picture.jpg</a:t>
            </a:r>
            <a:r>
              <a:rPr lang="ru-RU" sz="1200"/>
              <a:t> 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46274" y="3118086"/>
            <a:ext cx="8630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Поползень </a:t>
            </a:r>
            <a:r>
              <a:rPr lang="en-US" sz="1200">
                <a:hlinkClick r:id="rId7"/>
              </a:rPr>
              <a:t>https://zoomet.ru/images/stories/mal/foto215.jpg</a:t>
            </a:r>
            <a:r>
              <a:rPr lang="ru-RU" sz="1200"/>
              <a:t> 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146273" y="2406067"/>
            <a:ext cx="88495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Голубянка </a:t>
            </a:r>
            <a:r>
              <a:rPr lang="en-US" sz="1200">
                <a:hlinkClick r:id="rId8"/>
              </a:rPr>
              <a:t>http://www.danaida.ru/sem5/75.jpg</a:t>
            </a:r>
            <a:r>
              <a:rPr lang="ru-RU" sz="1200"/>
              <a:t> </a:t>
            </a:r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146276" y="2762077"/>
            <a:ext cx="8776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Бабочка пестрянка </a:t>
            </a:r>
            <a:r>
              <a:rPr lang="en-US" sz="1200">
                <a:hlinkClick r:id="rId9"/>
              </a:rPr>
              <a:t>http://nyurochka.ru/wp-content/uploads/2012/05/babochka-pestryanka.png</a:t>
            </a:r>
            <a:r>
              <a:rPr lang="ru-RU" sz="1200"/>
              <a:t> 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46273" y="1694047"/>
            <a:ext cx="7898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Правила поведения ребёнка в лесу </a:t>
            </a:r>
            <a:r>
              <a:rPr lang="en-US" sz="1200">
                <a:hlinkClick r:id="rId10"/>
              </a:rPr>
              <a:t>http://wjday.ru/pravila-povedeniya-rebenka-v-lesu.html</a:t>
            </a:r>
            <a:r>
              <a:rPr lang="ru-RU" sz="1200"/>
              <a:t> 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46276" y="3474096"/>
            <a:ext cx="8776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Загадки о лекарственных растениях </a:t>
            </a:r>
            <a:r>
              <a:rPr lang="en-US" sz="1200">
                <a:hlinkClick r:id="rId11"/>
              </a:rPr>
              <a:t>https://www.stihi.ru/2012/01/04/1065</a:t>
            </a:r>
            <a:r>
              <a:rPr lang="ru-RU" sz="1200"/>
              <a:t> </a:t>
            </a:r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146276" y="4186116"/>
            <a:ext cx="8776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Подорожник </a:t>
            </a:r>
            <a:r>
              <a:rPr lang="en-US" sz="1200">
                <a:hlinkClick r:id="rId12"/>
              </a:rPr>
              <a:t>https://1.bp.blogspot.com/-OzW3AdbU6-k/V3oMHP4AagI/AAAAAAAAGyo/LRXm5zuVcCIWcCNceY7tGOT3uvgQGV2uACLcB/s1600/55cca3d11f12f.png</a:t>
            </a:r>
            <a:r>
              <a:rPr lang="ru-RU" sz="1200"/>
              <a:t> </a:t>
            </a:r>
          </a:p>
        </p:txBody>
      </p:sp>
      <p:sp>
        <p:nvSpPr>
          <p:cNvPr id="28685" name="TextBox 15"/>
          <p:cNvSpPr txBox="1">
            <a:spLocks noChangeArrowheads="1"/>
          </p:cNvSpPr>
          <p:nvPr/>
        </p:nvSpPr>
        <p:spPr bwMode="auto">
          <a:xfrm>
            <a:off x="146274" y="4776131"/>
            <a:ext cx="8630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Ромашка </a:t>
            </a:r>
            <a:r>
              <a:rPr lang="en-US" sz="1200">
                <a:hlinkClick r:id="rId13"/>
              </a:rPr>
              <a:t>http://zorsokol.ru/wp-content/uploads/2016/09/aptechnaya-romashka-1.jpg</a:t>
            </a:r>
            <a:r>
              <a:rPr lang="ru-RU" sz="1200"/>
              <a:t> </a:t>
            </a:r>
          </a:p>
        </p:txBody>
      </p: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146276" y="3830106"/>
            <a:ext cx="8776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Горчица </a:t>
            </a:r>
            <a:r>
              <a:rPr lang="en-US" sz="1200">
                <a:hlinkClick r:id="rId14"/>
              </a:rPr>
              <a:t>http://st.depositphotos.com/1801791/4850/i/950/depositphotos_48502721-stock-photo-mustard-blooming-plant.jpg</a:t>
            </a:r>
            <a:r>
              <a:rPr lang="ru-RU" sz="1200"/>
              <a:t> </a:t>
            </a:r>
          </a:p>
        </p:txBody>
      </p:sp>
      <p:sp>
        <p:nvSpPr>
          <p:cNvPr id="28687" name="TextBox 17"/>
          <p:cNvSpPr txBox="1">
            <a:spLocks noChangeArrowheads="1"/>
          </p:cNvSpPr>
          <p:nvPr/>
        </p:nvSpPr>
        <p:spPr bwMode="auto">
          <a:xfrm>
            <a:off x="146277" y="5134140"/>
            <a:ext cx="87032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Мята </a:t>
            </a:r>
            <a:r>
              <a:rPr lang="en-US" sz="1200">
                <a:hlinkClick r:id="rId15"/>
              </a:rPr>
              <a:t>http://cs5.pikabu.ru/images/big_size_comm/2015-11_5/1448085450166954310.png</a:t>
            </a:r>
            <a:r>
              <a:rPr lang="ru-RU" sz="1200"/>
              <a:t> </a:t>
            </a:r>
          </a:p>
        </p:txBody>
      </p:sp>
      <p:sp>
        <p:nvSpPr>
          <p:cNvPr id="28688" name="TextBox 18"/>
          <p:cNvSpPr txBox="1">
            <a:spLocks noChangeArrowheads="1"/>
          </p:cNvSpPr>
          <p:nvPr/>
        </p:nvSpPr>
        <p:spPr bwMode="auto">
          <a:xfrm>
            <a:off x="146273" y="5490150"/>
            <a:ext cx="8849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Зелёная аптека </a:t>
            </a:r>
            <a:r>
              <a:rPr lang="en-US" sz="1200">
                <a:hlinkClick r:id="rId16"/>
              </a:rPr>
              <a:t>https://lh4.ggpht.com/3_cDSWL-wr6WvAQD0RkgA3AB7ymCP1CU4c_riwvf_T184YC6fo3EQtaOWDEIm-sfFTU=w300</a:t>
            </a:r>
            <a:r>
              <a:rPr lang="ru-RU" sz="1200"/>
              <a:t> </a:t>
            </a:r>
          </a:p>
        </p:txBody>
      </p:sp>
      <p:sp>
        <p:nvSpPr>
          <p:cNvPr id="18" name="Управляющая кнопка: настраиваемая 17">
            <a:hlinkClick r:id="" action="ppaction://hlinkshowjump?jump=firstslide" highlightClick="1"/>
          </p:cNvPr>
          <p:cNvSpPr/>
          <p:nvPr/>
        </p:nvSpPr>
        <p:spPr>
          <a:xfrm>
            <a:off x="8849564" y="5850177"/>
            <a:ext cx="292549" cy="360012"/>
          </a:xfrm>
          <a:prstGeom prst="actionButtonBlank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219379" y="179985"/>
            <a:ext cx="3032605" cy="85888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9379" y="1462529"/>
            <a:ext cx="3032605" cy="85888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19379" y="2745074"/>
            <a:ext cx="3032605" cy="85888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9379" y="4027619"/>
            <a:ext cx="3032605" cy="85888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19379" y="5310161"/>
            <a:ext cx="3032605" cy="85888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394860" y="168253"/>
            <a:ext cx="5760000" cy="5760000"/>
          </a:xfrm>
          <a:prstGeom prst="ellipse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ольцо 4"/>
          <p:cNvSpPr/>
          <p:nvPr/>
        </p:nvSpPr>
        <p:spPr>
          <a:xfrm flipH="1">
            <a:off x="3394860" y="239691"/>
            <a:ext cx="5760000" cy="5796000"/>
          </a:xfrm>
          <a:prstGeom prst="donut">
            <a:avLst>
              <a:gd name="adj" fmla="val 1278"/>
            </a:avLst>
          </a:prstGeom>
          <a:solidFill>
            <a:srgbClr val="006600"/>
          </a:solidFill>
          <a:ln>
            <a:solidFill>
              <a:srgbClr val="00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6102932" y="3494352"/>
            <a:ext cx="538998" cy="1201209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омб 17"/>
          <p:cNvSpPr/>
          <p:nvPr/>
        </p:nvSpPr>
        <p:spPr>
          <a:xfrm rot="19027443">
            <a:off x="6660476" y="3120117"/>
            <a:ext cx="538998" cy="1201209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153107">
            <a:off x="7507107" y="3535575"/>
            <a:ext cx="720000" cy="720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омб 20"/>
          <p:cNvSpPr/>
          <p:nvPr/>
        </p:nvSpPr>
        <p:spPr>
          <a:xfrm rot="16200000">
            <a:off x="7190684" y="2430831"/>
            <a:ext cx="480483" cy="1347492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омб 21"/>
          <p:cNvSpPr/>
          <p:nvPr/>
        </p:nvSpPr>
        <p:spPr>
          <a:xfrm rot="16200000">
            <a:off x="5215981" y="2430831"/>
            <a:ext cx="480483" cy="1347492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6109504" y="1454137"/>
            <a:ext cx="538998" cy="1201209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 rot="2639927">
            <a:off x="5522382" y="3115860"/>
            <a:ext cx="538997" cy="1201209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 rot="13821411">
            <a:off x="6827098" y="1752426"/>
            <a:ext cx="480484" cy="1347495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510152">
            <a:off x="7596227" y="2067305"/>
            <a:ext cx="720000" cy="720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7648731">
            <a:off x="4439314" y="3461389"/>
            <a:ext cx="720000" cy="720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9872062">
            <a:off x="5433801" y="4321149"/>
            <a:ext cx="720000" cy="720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222776">
            <a:off x="6670823" y="4414477"/>
            <a:ext cx="720000" cy="720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153107">
            <a:off x="4510659" y="2069869"/>
            <a:ext cx="720000" cy="720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605737">
            <a:off x="6768729" y="1184668"/>
            <a:ext cx="720000" cy="720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12669">
            <a:off x="5393571" y="1149387"/>
            <a:ext cx="720000" cy="720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348608">
            <a:off x="7640651" y="1203164"/>
            <a:ext cx="720000" cy="64800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561002">
            <a:off x="4585724" y="4580154"/>
            <a:ext cx="720000" cy="64800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21216913">
            <a:off x="7572062" y="4492556"/>
            <a:ext cx="720000" cy="64800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 rot="20714513">
            <a:off x="4465650" y="1106527"/>
            <a:ext cx="720000" cy="64800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 rot="18859111">
            <a:off x="5519019" y="1780176"/>
            <a:ext cx="480483" cy="1347495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75" name="Text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627799" y="2195768"/>
            <a:ext cx="471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536150" y="2944015"/>
            <a:ext cx="431800" cy="571504"/>
          </a:xfrm>
          <a:prstGeom prst="triangl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8536810" y="2884483"/>
            <a:ext cx="431800" cy="571504"/>
          </a:xfrm>
          <a:prstGeom prst="triangl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88" name="TextBox 4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569916" y="3409823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189" name="TextBox 4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666681" y="3371369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190" name="TextBox 5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25759" y="2125073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191" name="TextBox 5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252248" y="2811459"/>
            <a:ext cx="471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192" name="TextBox 5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252512" y="2811459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193" name="TextBox 5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187514" y="1825438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194" name="TextBox 5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180942" y="3811591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195" name="TextBox 5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633028" y="3584355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196" name="TextBox 5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633028" y="2144317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197" name="TextBox 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895322" y="1253017"/>
            <a:ext cx="471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198" name="TextBox 5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5532836" y="1121951"/>
            <a:ext cx="471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199" name="TextBox 5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790622" y="1188036"/>
            <a:ext cx="336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200" name="TextBox 60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4611480" y="2161426"/>
            <a:ext cx="471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201" name="TextBox 61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4466430" y="3597277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202" name="TextBox 62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538000" y="4383095"/>
            <a:ext cx="471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203" name="TextBox 63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6808874" y="4428119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204" name="TextBox 64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610487" y="1121091"/>
            <a:ext cx="336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205" name="TextBox 65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4680744" y="4597409"/>
            <a:ext cx="471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206" name="TextBox 66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7679052" y="4545135"/>
            <a:ext cx="471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200" b="1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72" name="Ромб 71"/>
          <p:cNvSpPr/>
          <p:nvPr/>
        </p:nvSpPr>
        <p:spPr>
          <a:xfrm>
            <a:off x="365656" y="1530030"/>
            <a:ext cx="292549" cy="720024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65653" y="4320126"/>
            <a:ext cx="365686" cy="450015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65653" y="2970080"/>
            <a:ext cx="365686" cy="450015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Шестиугольник 74"/>
          <p:cNvSpPr/>
          <p:nvPr/>
        </p:nvSpPr>
        <p:spPr>
          <a:xfrm>
            <a:off x="365656" y="5490165"/>
            <a:ext cx="438823" cy="540018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365656" y="359989"/>
            <a:ext cx="292549" cy="720024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Умножение 90">
            <a:hlinkClick r:id="" action="ppaction://hlinkshowjump?jump=endshow" highlightClick="1"/>
          </p:cNvPr>
          <p:cNvSpPr/>
          <p:nvPr/>
        </p:nvSpPr>
        <p:spPr>
          <a:xfrm>
            <a:off x="8776427" y="5850179"/>
            <a:ext cx="438823" cy="450015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77613" y="1620035"/>
            <a:ext cx="226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Знаешь ли ты?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77642" y="360013"/>
            <a:ext cx="263291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Экология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77613" y="2880077"/>
            <a:ext cx="2413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Зелёная аптека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7640" y="5490150"/>
            <a:ext cx="219409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Это важно!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7613" y="4230121"/>
            <a:ext cx="241350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Тайны природы</a:t>
            </a:r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6180942" y="5311789"/>
            <a:ext cx="431800" cy="571504"/>
          </a:xfrm>
          <a:prstGeom prst="triangl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rot="10800000">
            <a:off x="6109504" y="382567"/>
            <a:ext cx="431800" cy="571504"/>
          </a:xfrm>
          <a:prstGeom prst="triangl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</p:childTnLst>
        </p:cTn>
      </p:par>
    </p:tnLst>
    <p:bldLst>
      <p:bldP spid="4175" grpId="0"/>
      <p:bldP spid="4188" grpId="0"/>
      <p:bldP spid="4189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630152" y="269987"/>
            <a:ext cx="438823" cy="144004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630122" y="630018"/>
            <a:ext cx="438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804507" y="630019"/>
            <a:ext cx="724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2519" y="1620033"/>
            <a:ext cx="3656857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Наука о животных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2519" y="2910077"/>
            <a:ext cx="3656857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Наука о растениях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2516" y="4200121"/>
            <a:ext cx="3583720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Наука о космосе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2519" y="5490165"/>
            <a:ext cx="8045085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Наука о бережном отношении к окружающему миру </a:t>
            </a:r>
          </a:p>
        </p:txBody>
      </p:sp>
      <p:pic>
        <p:nvPicPr>
          <p:cNvPr id="6154" name="Picture 10" descr="https://www.primeschool.ru/wp-content/uploads/2016/03/ekologiya-sos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8196" y="1530032"/>
            <a:ext cx="3876268" cy="3583328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616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723042" y="359989"/>
            <a:ext cx="3824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такое экология?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630152" y="269987"/>
            <a:ext cx="438823" cy="144004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8630122" y="630018"/>
            <a:ext cx="438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5653" y="1440027"/>
            <a:ext cx="2852348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1. Красный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5653" y="2700069"/>
            <a:ext cx="2852348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2. </a:t>
            </a:r>
            <a:r>
              <a:rPr lang="ru-RU" sz="2400" b="1" dirty="0" err="1"/>
              <a:t>Голубой</a:t>
            </a:r>
            <a:r>
              <a:rPr lang="ru-RU" sz="2400" b="1" dirty="0"/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5653" y="5220156"/>
            <a:ext cx="2852348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4. Желтый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5653" y="3960112"/>
            <a:ext cx="2852348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3. Зелёный  </a:t>
            </a:r>
          </a:p>
        </p:txBody>
      </p:sp>
      <p:pic>
        <p:nvPicPr>
          <p:cNvPr id="718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216689" y="359989"/>
            <a:ext cx="4813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Любимый цвет экологов?</a:t>
            </a:r>
          </a:p>
        </p:txBody>
      </p:sp>
      <p:pic>
        <p:nvPicPr>
          <p:cNvPr id="7188" name="Picture 23" descr="http://topkin.ru/wp-content/uploads/2016/12/01e%60-800x511.jpg"/>
          <p:cNvPicPr>
            <a:picLocks noChangeAspect="1" noChangeArrowheads="1"/>
          </p:cNvPicPr>
          <p:nvPr/>
        </p:nvPicPr>
        <p:blipFill>
          <a:blip r:embed="rId6"/>
          <a:srcRect l="20689" r="17241"/>
          <a:stretch>
            <a:fillRect/>
          </a:stretch>
        </p:blipFill>
        <p:spPr bwMode="auto">
          <a:xfrm>
            <a:off x="4534470" y="1350024"/>
            <a:ext cx="3071738" cy="3890105"/>
          </a:xfrm>
          <a:prstGeom prst="round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630152" y="269987"/>
            <a:ext cx="438823" cy="144004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8630122" y="630018"/>
            <a:ext cx="438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516" y="2850074"/>
            <a:ext cx="2303820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516" y="5310159"/>
            <a:ext cx="6326362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Находящиеся под угрозой исчезновения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516" y="4080115"/>
            <a:ext cx="1682154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Редкие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519" y="1620033"/>
            <a:ext cx="3291171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Восстановленные</a:t>
            </a:r>
          </a:p>
        </p:txBody>
      </p:sp>
      <p:pic>
        <p:nvPicPr>
          <p:cNvPr id="8202" name="Picture 10" descr="https://www.odbvrn.ru/usersfiles/d0bad180d0b0d181d0bdd0b0d18f-d0bad0bdd0b8d0b3d0b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34336" y="1800040"/>
            <a:ext cx="3344686" cy="2700092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8211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31342" y="269990"/>
            <a:ext cx="7898811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растения и животные описываются в Красной книге?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630152" y="269987"/>
            <a:ext cx="438823" cy="144004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8630122" y="630018"/>
            <a:ext cx="438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9226" name="Picture 10" descr="http://ecoportal.su/images/news/56362.jpg"/>
          <p:cNvPicPr>
            <a:picLocks noChangeAspect="1" noChangeArrowheads="1"/>
          </p:cNvPicPr>
          <p:nvPr/>
        </p:nvPicPr>
        <p:blipFill>
          <a:blip r:embed="rId4"/>
          <a:srcRect t="10000" b="9999"/>
          <a:stretch>
            <a:fillRect/>
          </a:stretch>
        </p:blipFill>
        <p:spPr bwMode="auto">
          <a:xfrm>
            <a:off x="5997216" y="2160051"/>
            <a:ext cx="3016479" cy="2970081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9223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9379" y="2137551"/>
            <a:ext cx="4534502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От загрязнения рек, морей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379" y="5310159"/>
            <a:ext cx="6948028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5. От загрязнения воздуха выхлопными газами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382" y="3195088"/>
            <a:ext cx="5339011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От посадки кустарников, деревьев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382" y="1080015"/>
            <a:ext cx="3291171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От мусора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1342" y="269986"/>
            <a:ext cx="789881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 чего надо защищать «Зелёный дом»?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9379" y="4252624"/>
            <a:ext cx="5412148" cy="72002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От помощи зверям и птицам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омб 7"/>
          <p:cNvSpPr/>
          <p:nvPr/>
        </p:nvSpPr>
        <p:spPr>
          <a:xfrm>
            <a:off x="8703289" y="269988"/>
            <a:ext cx="438823" cy="1350045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8703259" y="540015"/>
            <a:ext cx="438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024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5656" y="269986"/>
            <a:ext cx="804508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птицы улетают осенью на юг?</a:t>
            </a:r>
          </a:p>
        </p:txBody>
      </p:sp>
      <p:pic>
        <p:nvPicPr>
          <p:cNvPr id="9" name="Picture 8" descr="http://allforchildren.ru/birds/img/bird2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89" b="2213"/>
          <a:stretch>
            <a:fillRect/>
          </a:stretch>
        </p:blipFill>
        <p:spPr bwMode="auto">
          <a:xfrm>
            <a:off x="292519" y="990010"/>
            <a:ext cx="1974703" cy="189006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http://nashzeleniymir.ru/wp-content/uploads/2016/07/%D0%92%D0%BE%D1%80%D0%BE%D0%BD%D0%B0-%D1%84%D0%BE%D1%82%D0%BE-1024x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3295" y="1080013"/>
            <a:ext cx="1974703" cy="177984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2" descr="http://nature.sfu-kras.ru/files/nature/%D0%B4%D1%8F%D1%82%D0%B5%D0%B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0544" y="1800040"/>
            <a:ext cx="1462754" cy="27000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://irkipedia.ru/sites/default/files/196grach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92"/>
          <a:stretch>
            <a:fillRect/>
          </a:stretch>
        </p:blipFill>
        <p:spPr bwMode="auto">
          <a:xfrm>
            <a:off x="2559770" y="2610066"/>
            <a:ext cx="2120977" cy="19296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703289" y="269988"/>
            <a:ext cx="438823" cy="1350045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630125" y="630018"/>
            <a:ext cx="585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pic>
        <p:nvPicPr>
          <p:cNvPr id="11270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470847" y="5604153"/>
            <a:ext cx="744368" cy="6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5656" y="269986"/>
            <a:ext cx="804508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животные не спят ночью?</a:t>
            </a:r>
          </a:p>
        </p:txBody>
      </p:sp>
      <p:pic>
        <p:nvPicPr>
          <p:cNvPr id="11273" name="Picture 8" descr="https://s-media-cache-ak0.pinimg.com/564x/aa/32/3e/aa323e90cfbf7b3adc728f1ff59e9a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524" t="-3513" b="-5396"/>
          <a:stretch>
            <a:fillRect/>
          </a:stretch>
        </p:blipFill>
        <p:spPr bwMode="auto">
          <a:xfrm>
            <a:off x="7313684" y="2191356"/>
            <a:ext cx="1500491" cy="248878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4" name="Picture 12" descr="http://kirov-portal.ru/upload/iblock/99b/99b6055887235818ab6c4538dae3418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792" y="2520065"/>
            <a:ext cx="1718714" cy="141003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12" descr="http://womanadvice.ru/sites/default/files/27/2016-08-28_2320/letuchaya_mysh_primety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8004" y="1440027"/>
            <a:ext cx="2998623" cy="138867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5" name="Picture 16" descr="http://worldbirds.ru/images/stories/sova.jpg"/>
          <p:cNvPicPr>
            <a:picLocks noChangeAspect="1" noChangeArrowheads="1"/>
          </p:cNvPicPr>
          <p:nvPr/>
        </p:nvPicPr>
        <p:blipFill>
          <a:blip r:embed="rId9"/>
          <a:srcRect l="11250" t="7370" r="29999"/>
          <a:stretch>
            <a:fillRect/>
          </a:stretch>
        </p:blipFill>
        <p:spPr bwMode="auto">
          <a:xfrm>
            <a:off x="4022513" y="3960115"/>
            <a:ext cx="1330735" cy="17514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727</Words>
  <Application>Microsoft Office PowerPoint</Application>
  <PresentationFormat>Произвольный</PresentationFormat>
  <Paragraphs>169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AGCrownStyle</vt:lpstr>
      <vt:lpstr>Calibri</vt:lpstr>
      <vt:lpstr>Times New Roman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Наталия</cp:lastModifiedBy>
  <cp:revision>231</cp:revision>
  <dcterms:created xsi:type="dcterms:W3CDTF">2017-04-14T14:08:30Z</dcterms:created>
  <dcterms:modified xsi:type="dcterms:W3CDTF">2020-04-15T16:09:50Z</dcterms:modified>
</cp:coreProperties>
</file>