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57" r:id="rId2"/>
    <p:sldId id="258" r:id="rId3"/>
    <p:sldId id="259" r:id="rId4"/>
    <p:sldId id="288" r:id="rId5"/>
    <p:sldId id="289" r:id="rId6"/>
    <p:sldId id="290" r:id="rId7"/>
    <p:sldId id="291" r:id="rId8"/>
    <p:sldId id="264" r:id="rId9"/>
    <p:sldId id="295" r:id="rId10"/>
    <p:sldId id="294" r:id="rId11"/>
    <p:sldId id="293" r:id="rId12"/>
    <p:sldId id="292" r:id="rId13"/>
    <p:sldId id="269" r:id="rId14"/>
    <p:sldId id="296" r:id="rId15"/>
    <p:sldId id="297" r:id="rId16"/>
    <p:sldId id="299" r:id="rId17"/>
    <p:sldId id="298" r:id="rId18"/>
    <p:sldId id="274" r:id="rId19"/>
    <p:sldId id="300" r:id="rId20"/>
    <p:sldId id="301" r:id="rId21"/>
    <p:sldId id="303" r:id="rId22"/>
    <p:sldId id="302" r:id="rId23"/>
    <p:sldId id="279" r:id="rId24"/>
    <p:sldId id="307" r:id="rId25"/>
    <p:sldId id="306" r:id="rId26"/>
    <p:sldId id="305" r:id="rId27"/>
    <p:sldId id="304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FFFF"/>
    <a:srgbClr val="924900"/>
    <a:srgbClr val="004200"/>
    <a:srgbClr val="2A65AC"/>
    <a:srgbClr val="FAFBF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963BEF-93B8-46E2-9E17-1E082CCA5161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6637E2-DC3F-4D12-BC14-6992AC1D16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07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dirty="0" smtClean="0"/>
          </a:p>
        </p:txBody>
      </p:sp>
      <p:sp>
        <p:nvSpPr>
          <p:cNvPr id="3174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29413D5-C178-4D2A-87C4-B25D6DF7E349}" type="slidenum">
              <a:rPr lang="ru-RU" smtClean="0"/>
              <a:pPr/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415503-F96C-444A-9BF1-735A2AC34F68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3</a:t>
            </a:fld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4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5</a:t>
            </a:fld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ru-RU" smtClean="0"/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3A2526F-BE36-4581-9756-F70F302A8DAD}" type="slidenum">
              <a:rPr lang="ru-RU" smtClean="0"/>
              <a:pPr/>
              <a:t>7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 advClick="0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032C04-C30A-4CC7-ACC3-8D07A76C134E}" type="datetimeFigureOut">
              <a:rPr lang="ru-RU" smtClean="0"/>
              <a:pPr/>
              <a:t>11.10.2019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E5691-7073-43DA-AF96-D340738EE2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>
    <p:fad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52;&#1059;&#1047;&#1054;\&#1052;&#1091;&#1079;&#1099;&#1082;&#1072;%20&#1080;%20&#1076;&#1077;&#1090;&#1089;&#1082;&#1080;&#1077;%20&#1087;&#1077;&#1089;&#1085;&#1080;\&#1055;&#1086;&#1102;&#1097;&#1080;&#1077;%20&#1089;&#1074;&#1077;&#1090;&#1086;&#1092;&#1086;&#1088;&#1099;%20-%20&#1055;&#1086;&#1084;&#1085;&#1080;%20&#1087;&#1088;&#1072;&#1074;&#1080;&#1083;&#1072;%20&#1076;&#1074;&#1080;&#1078;&#1077;&#1085;&#1080;&#1103;%20(&#1080;&#1079;%20&#1076;&#1077;&#1090;&#1089;&#1082;&#1086;&#1075;&#1086;%20&#1084;&#1102;&#1079;&#1080;&#1082;&#1083;&#1072;%20&#1087;&#1088;&#1086;%20&#1055;&#1044;&#1044;).mp3" TargetMode="Externa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slide" Target="slide2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slide" Target="slide21.xml"/><Relationship Id="rId18" Type="http://schemas.openxmlformats.org/officeDocument/2006/relationships/audio" Target="../media/audio2.wav"/><Relationship Id="rId26" Type="http://schemas.openxmlformats.org/officeDocument/2006/relationships/slide" Target="slide27.xml"/><Relationship Id="rId3" Type="http://schemas.openxmlformats.org/officeDocument/2006/relationships/notesSlide" Target="../notesSlides/notesSlide2.xml"/><Relationship Id="rId21" Type="http://schemas.openxmlformats.org/officeDocument/2006/relationships/slide" Target="slide17.xml"/><Relationship Id="rId7" Type="http://schemas.openxmlformats.org/officeDocument/2006/relationships/slide" Target="slide11.xml"/><Relationship Id="rId12" Type="http://schemas.openxmlformats.org/officeDocument/2006/relationships/slide" Target="slide20.xml"/><Relationship Id="rId17" Type="http://schemas.openxmlformats.org/officeDocument/2006/relationships/slide" Target="slide14.xml"/><Relationship Id="rId25" Type="http://schemas.openxmlformats.org/officeDocument/2006/relationships/slide" Target="slide26.xml"/><Relationship Id="rId2" Type="http://schemas.openxmlformats.org/officeDocument/2006/relationships/slideLayout" Target="../slideLayouts/slideLayout7.xml"/><Relationship Id="rId16" Type="http://schemas.openxmlformats.org/officeDocument/2006/relationships/slide" Target="slide13.xml"/><Relationship Id="rId20" Type="http://schemas.openxmlformats.org/officeDocument/2006/relationships/slide" Target="slide16.xml"/><Relationship Id="rId1" Type="http://schemas.openxmlformats.org/officeDocument/2006/relationships/audio" Target="file:///C:\Users\muzik\Desktop\&#1087;&#1086;&#1083;&#1077;%20&#1095;&#1091;&#1076;&#1077;&#1089;%20&#1089;&#1091;&#1087;&#1077;&#1088;&#1080;&#1075;&#1088;&#1072;.mp3" TargetMode="External"/><Relationship Id="rId6" Type="http://schemas.openxmlformats.org/officeDocument/2006/relationships/slide" Target="slide10.xml"/><Relationship Id="rId11" Type="http://schemas.openxmlformats.org/officeDocument/2006/relationships/slide" Target="slide19.xml"/><Relationship Id="rId24" Type="http://schemas.openxmlformats.org/officeDocument/2006/relationships/slide" Target="slide25.xml"/><Relationship Id="rId5" Type="http://schemas.openxmlformats.org/officeDocument/2006/relationships/slide" Target="slide9.xml"/><Relationship Id="rId15" Type="http://schemas.openxmlformats.org/officeDocument/2006/relationships/image" Target="../media/image6.png"/><Relationship Id="rId23" Type="http://schemas.openxmlformats.org/officeDocument/2006/relationships/slide" Target="slide24.xml"/><Relationship Id="rId28" Type="http://schemas.openxmlformats.org/officeDocument/2006/relationships/image" Target="../media/image7.png"/><Relationship Id="rId10" Type="http://schemas.openxmlformats.org/officeDocument/2006/relationships/slide" Target="slide18.xml"/><Relationship Id="rId19" Type="http://schemas.openxmlformats.org/officeDocument/2006/relationships/slide" Target="slide15.xml"/><Relationship Id="rId4" Type="http://schemas.openxmlformats.org/officeDocument/2006/relationships/slide" Target="slide8.xml"/><Relationship Id="rId9" Type="http://schemas.openxmlformats.org/officeDocument/2006/relationships/slide" Target="slide12.xml"/><Relationship Id="rId14" Type="http://schemas.openxmlformats.org/officeDocument/2006/relationships/slide" Target="slide22.xml"/><Relationship Id="rId22" Type="http://schemas.openxmlformats.org/officeDocument/2006/relationships/slide" Target="slide23.xml"/><Relationship Id="rId27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39.png"/><Relationship Id="rId7" Type="http://schemas.openxmlformats.org/officeDocument/2006/relationships/image" Target="../media/image4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51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jpeg"/><Relationship Id="rId5" Type="http://schemas.openxmlformats.org/officeDocument/2006/relationships/image" Target="../media/image49.jpeg"/><Relationship Id="rId4" Type="http://schemas.openxmlformats.org/officeDocument/2006/relationships/image" Target="../media/image4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jpeg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slide" Target="slide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9.jpe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2kar.educhel.ru/uploads/5000/20508/section/319599/00-2.jpg"/>
          <p:cNvPicPr>
            <a:picLocks noChangeAspect="1" noChangeArrowheads="1"/>
          </p:cNvPicPr>
          <p:nvPr/>
        </p:nvPicPr>
        <p:blipFill>
          <a:blip r:embed="rId4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763688" y="2331272"/>
            <a:ext cx="4819766" cy="453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8862" y="1345354"/>
            <a:ext cx="655980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ПРАВИЛА ДВИЖЕНИЯ </a:t>
            </a:r>
          </a:p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ДОСТОЙНЫ УВАЖЕНИЯ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10" name="Рисунок 9" descr="Рисунок17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827584" y="332658"/>
            <a:ext cx="7416824" cy="65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Рисунок19.png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6012160" y="6021288"/>
            <a:ext cx="2700300" cy="360040"/>
          </a:xfrm>
          <a:prstGeom prst="rect">
            <a:avLst/>
          </a:prstGeom>
        </p:spPr>
      </p:pic>
      <p:pic>
        <p:nvPicPr>
          <p:cNvPr id="7" name="Поющие светофоры - Помни правила движения (из детского мюзикла про ПДД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 advClick="0"/>
    </mc:Choice>
    <mc:Fallback>
      <p:transition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71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240322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ВЕЛОСИПЕДИСТА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611560" y="5928540"/>
            <a:ext cx="591249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Ответ: </a:t>
            </a:r>
            <a:r>
              <a:rPr lang="ru-RU" sz="2800" dirty="0" smtClean="0">
                <a:latin typeface="Georgia" pitchFamily="18" charset="0"/>
              </a:rPr>
              <a:t>на</a:t>
            </a:r>
            <a:r>
              <a:rPr lang="ru-RU" sz="2800" b="1" dirty="0" smtClean="0">
                <a:latin typeface="Georgia" pitchFamily="18" charset="0"/>
              </a:rPr>
              <a:t>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тандеме</a:t>
            </a:r>
            <a:endParaRPr lang="ru-RU" sz="2800" dirty="0">
              <a:latin typeface="Times New Roman"/>
              <a:ea typeface="Calibri"/>
              <a:cs typeface="Times New Roman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15695" y="1484201"/>
            <a:ext cx="84969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latin typeface="Georgia" pitchFamily="18" charset="0"/>
              </a:rPr>
              <a:t>Вопрос: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На каком велосипеде разрешается перемещаться вдвоем? </a:t>
            </a: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889661" y="2443143"/>
            <a:ext cx="6634667" cy="3372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331640" y="240322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ВЕЛОСИПЕДИСТА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287933" y="1494729"/>
            <a:ext cx="8496944" cy="517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400" b="1" dirty="0" smtClean="0">
                <a:latin typeface="Georgia" pitchFamily="18" charset="0"/>
              </a:rPr>
              <a:t>Вопрос: </a:t>
            </a:r>
            <a:r>
              <a:rPr lang="ru-RU" sz="2400" dirty="0" smtClean="0">
                <a:latin typeface="Times New Roman"/>
                <a:ea typeface="Calibri"/>
                <a:cs typeface="Times New Roman"/>
              </a:rPr>
              <a:t>определите, какой велосипед движется правильно?</a:t>
            </a:r>
            <a:endParaRPr lang="ru-RU" sz="2400" dirty="0">
              <a:effectLst/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4441483" y="2011794"/>
            <a:ext cx="4365157" cy="4099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 descr="дом-1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0" name="Text Box 5"/>
          <p:cNvSpPr txBox="1">
            <a:spLocks noChangeArrowheads="1"/>
          </p:cNvSpPr>
          <p:nvPr/>
        </p:nvSpPr>
        <p:spPr bwMode="auto">
          <a:xfrm>
            <a:off x="315303" y="2007602"/>
            <a:ext cx="4256697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велосипедистов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возможно: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 велосипедной,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дорожкам или полосе для велосипедистов.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 правому краю проезжей части.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 обочине.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 тротуару или пешеходной дорожке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последующий пункт 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подразумевает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предыдущие пункты отсутствуют</a:t>
            </a:r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7" name="Рисунок 16" descr="Рисунок31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31640" y="2608942"/>
            <a:ext cx="1512168" cy="2337309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0" grpId="0" uiExpand="1" build="p" advAuto="200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 b="-3640"/>
          <a:stretch/>
        </p:blipFill>
        <p:spPr bwMode="auto">
          <a:xfrm>
            <a:off x="422308" y="4104165"/>
            <a:ext cx="8349808" cy="216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1331640" y="240322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ВЕЛОСИПЕДИСТА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02245" y="4520607"/>
            <a:ext cx="1242051" cy="1919798"/>
          </a:xfrm>
          <a:prstGeom prst="rect">
            <a:avLst/>
          </a:prstGeom>
        </p:spPr>
      </p:pic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262364" y="1484784"/>
            <a:ext cx="86192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обозначают эти сигналы велосипедиста?</a:t>
            </a:r>
            <a:endParaRPr lang="ru-RU" sz="24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451825" y="2067844"/>
            <a:ext cx="8342893" cy="2036321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520465" y="3872303"/>
            <a:ext cx="791977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Поворот налево,          поворот направо,          остановка</a:t>
            </a:r>
            <a:endParaRPr lang="ru-RU" sz="2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4" name="Рисунок 13" descr="дом-1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21110" y="455766"/>
            <a:ext cx="6635266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ПЕШЕХОДА</a:t>
            </a:r>
            <a:endParaRPr lang="ru-RU" sz="28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329107" y="6023124"/>
            <a:ext cx="784329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800" b="1" dirty="0">
                <a:latin typeface="Georgia" pitchFamily="18" charset="0"/>
              </a:rPr>
              <a:t>О</a:t>
            </a:r>
            <a:r>
              <a:rPr lang="ru-RU" sz="2800" b="1" dirty="0" smtClean="0">
                <a:latin typeface="Georgia" pitchFamily="18" charset="0"/>
              </a:rPr>
              <a:t>твет</a:t>
            </a:r>
            <a:r>
              <a:rPr lang="ru-RU" sz="2800" b="1" dirty="0">
                <a:latin typeface="Georgia" pitchFamily="18" charset="0"/>
              </a:rPr>
              <a:t>: </a:t>
            </a:r>
            <a:r>
              <a:rPr lang="ru-RU" sz="2800" dirty="0" smtClean="0">
                <a:latin typeface="Georgia" pitchFamily="18" charset="0"/>
              </a:rPr>
              <a:t>Пешеходный переход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611560" y="1484784"/>
            <a:ext cx="833124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SzPts val="1000"/>
              <a:tabLst>
                <a:tab pos="228600" algn="l"/>
              </a:tabLst>
            </a:pPr>
            <a:r>
              <a:rPr lang="ru-RU" sz="2800" b="1" dirty="0" smtClean="0">
                <a:latin typeface="Times New Roman"/>
                <a:ea typeface="Times New Roman"/>
              </a:rPr>
              <a:t>Вопрос: </a:t>
            </a:r>
            <a:r>
              <a:rPr lang="ru-RU" sz="2800" dirty="0" smtClean="0">
                <a:latin typeface="Times New Roman"/>
                <a:ea typeface="Times New Roman"/>
              </a:rPr>
              <a:t>Что </a:t>
            </a:r>
            <a:r>
              <a:rPr lang="ru-RU" sz="2800" dirty="0">
                <a:latin typeface="Times New Roman"/>
                <a:ea typeface="Times New Roman"/>
              </a:rPr>
              <a:t>обозначает «</a:t>
            </a:r>
            <a:r>
              <a:rPr lang="ru-RU" sz="2800" dirty="0" smtClean="0">
                <a:latin typeface="Times New Roman"/>
                <a:ea typeface="Times New Roman"/>
              </a:rPr>
              <a:t>Зебра»</a:t>
            </a:r>
            <a:r>
              <a:rPr lang="ru-RU" sz="2400" dirty="0" smtClean="0">
                <a:latin typeface="Times New Roman"/>
                <a:ea typeface="Times New Roman"/>
              </a:rPr>
              <a:t> </a:t>
            </a:r>
            <a:r>
              <a:rPr lang="ru-RU" sz="2800" dirty="0" smtClean="0">
                <a:latin typeface="Times New Roman"/>
                <a:ea typeface="Times New Roman"/>
              </a:rPr>
              <a:t>на дороге</a:t>
            </a: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233480" y="2210617"/>
            <a:ext cx="4705680" cy="3529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475656" y="5867344"/>
            <a:ext cx="590465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Ответ</a:t>
            </a:r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25252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зеленый сигнал</a:t>
            </a:r>
            <a:endParaRPr lang="ru-RU" sz="3600" dirty="0">
              <a:solidFill>
                <a:srgbClr val="252525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763688" y="3212976"/>
            <a:ext cx="1512168" cy="233730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42377" y="1412776"/>
            <a:ext cx="84618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1000"/>
              </a:spcAft>
              <a:tabLst>
                <a:tab pos="457200" algn="l"/>
              </a:tabLst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Вопрос: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252525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какой сигнал светофора пешеходу разрешен переход через проезжую часть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DFFFC"/>
              </a:clrFrom>
              <a:clrTo>
                <a:srgbClr val="FDFF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 flipH="1">
            <a:off x="4408074" y="2237644"/>
            <a:ext cx="2753692" cy="3780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331640" y="45576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ПЕШЕХОДА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220072" y="2366884"/>
            <a:ext cx="1152128" cy="353561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50916" y="2060848"/>
            <a:ext cx="836955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2400" i="1" dirty="0" smtClean="0">
                <a:latin typeface="Georgia" pitchFamily="18" charset="0"/>
              </a:rPr>
              <a:t> </a:t>
            </a:r>
            <a:r>
              <a:rPr lang="ru-RU" sz="2400" b="1" dirty="0" smtClean="0">
                <a:latin typeface="Georgia" pitchFamily="18" charset="0"/>
              </a:rPr>
              <a:t>Ответ: </a:t>
            </a:r>
            <a:r>
              <a:rPr lang="ru-RU" sz="2400" b="1" dirty="0" smtClean="0">
                <a:latin typeface="Times New Roman"/>
                <a:ea typeface="Times New Roman"/>
              </a:rPr>
              <a:t>  </a:t>
            </a:r>
            <a:r>
              <a:rPr lang="ru-RU" sz="2400" dirty="0" smtClean="0">
                <a:latin typeface="Times New Roman"/>
                <a:ea typeface="Times New Roman"/>
              </a:rPr>
              <a:t>На широких улицах безопасное </a:t>
            </a:r>
            <a:r>
              <a:rPr lang="ru-RU" sz="2400" dirty="0">
                <a:latin typeface="Times New Roman"/>
                <a:ea typeface="Times New Roman"/>
              </a:rPr>
              <a:t>место </a:t>
            </a:r>
            <a:r>
              <a:rPr lang="ru-RU" sz="2400" dirty="0" smtClean="0">
                <a:latin typeface="Times New Roman"/>
                <a:ea typeface="Times New Roman"/>
              </a:rPr>
              <a:t>для пешехода. Имеет особую разметку и иногда возвышается над проезжей частью.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323528" y="1364679"/>
            <a:ext cx="84969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spcAft>
                <a:spcPts val="0"/>
              </a:spcAft>
              <a:buSzPts val="1000"/>
              <a:tabLst>
                <a:tab pos="228600" algn="l"/>
              </a:tabLst>
            </a:pPr>
            <a:r>
              <a:rPr lang="ru-RU" sz="2800" b="1" dirty="0">
                <a:latin typeface="Times New Roman"/>
                <a:ea typeface="Times New Roman"/>
              </a:rPr>
              <a:t>Вопрос: </a:t>
            </a:r>
            <a:r>
              <a:rPr lang="ru-RU" sz="2800" dirty="0" smtClean="0">
                <a:latin typeface="Times New Roman"/>
                <a:ea typeface="Times New Roman"/>
              </a:rPr>
              <a:t>Что такое «Островок безопасности»</a:t>
            </a:r>
            <a:endParaRPr lang="ru-RU" sz="2800" dirty="0" smtClean="0">
              <a:latin typeface="Georgia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591853" y="3279358"/>
            <a:ext cx="8176318" cy="26397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37592" y="3581754"/>
            <a:ext cx="1512168" cy="2337309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3387360" y="3297993"/>
            <a:ext cx="33704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endParaRPr lang="ru-RU" sz="28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331640" y="45576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ПЕШЕХОДА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755576" y="5687670"/>
            <a:ext cx="724544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Georgia" pitchFamily="18" charset="0"/>
              </a:rPr>
              <a:t>Ответ: </a:t>
            </a:r>
            <a:r>
              <a:rPr lang="ru-RU" sz="2800" dirty="0" smtClean="0">
                <a:latin typeface="Georgia" pitchFamily="18" charset="0"/>
              </a:rPr>
              <a:t>Ждут, когда автобус отъедет и только потом начинают движение.</a:t>
            </a:r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179512" y="1628800"/>
            <a:ext cx="876328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buSzPts val="1000"/>
              <a:tabLst>
                <a:tab pos="228600" algn="l"/>
              </a:tabLst>
            </a:pPr>
            <a:r>
              <a:rPr lang="ru-RU" sz="2800" b="1" dirty="0" smtClean="0">
                <a:latin typeface="Times New Roman"/>
              </a:rPr>
              <a:t>Вопрос: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 какой стороны обходят автобус и троллейбус</a:t>
            </a:r>
            <a:endParaRPr lang="ru-RU" sz="2800" dirty="0">
              <a:latin typeface="Georgia" pitchFamily="18" charset="0"/>
            </a:endParaRPr>
          </a:p>
        </p:txBody>
      </p:sp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318586" y="3068960"/>
            <a:ext cx="1512168" cy="2337309"/>
          </a:xfrm>
          <a:prstGeom prst="rect">
            <a:avLst/>
          </a:prstGeom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3500430" y="2143116"/>
            <a:ext cx="4500594" cy="36110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331640" y="45576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ПЕШЕХОДА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lumMod val="50000"/>
                    </a:schemeClr>
                  </a:gs>
                  <a:gs pos="100000">
                    <a:schemeClr val="accent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31713" y="5780104"/>
            <a:ext cx="759230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Допускается движение по обочине навстречу движущемуся транспорту.</a:t>
            </a:r>
          </a:p>
        </p:txBody>
      </p:sp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261006" y="1553257"/>
            <a:ext cx="86817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  <a:buSzPts val="1000"/>
              <a:tabLst>
                <a:tab pos="228600" algn="l"/>
              </a:tabLst>
            </a:pPr>
            <a:r>
              <a:rPr lang="ru-RU" sz="2400" b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Вопрос: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Пешеходы должны двигаться по тротуарам, пешеходным дорожкам,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велопешеходным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дорожкам, 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действовать при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отсутствии</a:t>
            </a:r>
            <a:endParaRPr lang="ru-RU" sz="2400" dirty="0"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297260" y="1703262"/>
            <a:ext cx="6549481" cy="4124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Рисунок 23" descr="3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15916" y="2862802"/>
            <a:ext cx="1512168" cy="233730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331640" y="455766"/>
            <a:ext cx="66967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2">
                        <a:lumMod val="50000"/>
                      </a:schemeClr>
                    </a:gs>
                    <a:gs pos="100000">
                      <a:schemeClr val="accent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ПЕШЕХОДА</a:t>
            </a: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1" grpId="0"/>
      <p:bldP spid="2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ЗАГАДКИ</a:t>
            </a:r>
            <a:endParaRPr lang="ru-RU" sz="36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83568" y="5687670"/>
            <a:ext cx="31683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Светофор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82752" y="4280255"/>
            <a:ext cx="1512168" cy="2337310"/>
          </a:xfrm>
          <a:prstGeom prst="rect">
            <a:avLst/>
          </a:prstGeom>
        </p:spPr>
      </p:pic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329609" y="1484784"/>
            <a:ext cx="4818455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spcAft>
                <a:spcPts val="10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трёхглазый молодец.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чего же он хитрец!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Кто откуда ни поедет,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Подмигнёт и тем, и этим.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Знает, как уладить спор,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Разноцветный…</a:t>
            </a:r>
            <a:endParaRPr lang="ru-RU" sz="2800" b="1" i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433197" y="1645952"/>
            <a:ext cx="3883219" cy="4637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004200"/>
                    </a:gs>
                    <a:gs pos="100000">
                      <a:srgbClr val="9BBB59">
                        <a:lumMod val="50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ЗАГАДКИ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032376" y="3020363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1835696" y="6074798"/>
            <a:ext cx="5472608" cy="548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Дорога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54271" y="2455613"/>
            <a:ext cx="4668378" cy="3501284"/>
          </a:xfrm>
          <a:prstGeom prst="rect">
            <a:avLst/>
          </a:prstGeom>
        </p:spPr>
      </p:pic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708932" y="1522230"/>
            <a:ext cx="7726131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Эту ленту не возьмешь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в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косичку не вплетешь.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земле она лежит, 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вдоль по ней бежит. 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i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5" name="AutoShape 53">
            <a:hlinkClick r:id="rId4" action="ppaction://hlinksldjump"/>
          </p:cNvPr>
          <p:cNvSpPr>
            <a:spLocks noChangeArrowheads="1"/>
          </p:cNvSpPr>
          <p:nvPr/>
        </p:nvSpPr>
        <p:spPr bwMode="auto">
          <a:xfrm>
            <a:off x="4097398" y="342900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26" name="AutoShape 54">
            <a:hlinkClick r:id="rId5" action="ppaction://hlinksldjump"/>
          </p:cNvPr>
          <p:cNvSpPr>
            <a:spLocks noChangeArrowheads="1"/>
          </p:cNvSpPr>
          <p:nvPr/>
        </p:nvSpPr>
        <p:spPr bwMode="auto">
          <a:xfrm>
            <a:off x="5032436" y="342900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27" name="AutoShape 55">
            <a:hlinkClick r:id="rId6" action="ppaction://hlinksldjump"/>
          </p:cNvPr>
          <p:cNvSpPr>
            <a:spLocks noChangeArrowheads="1"/>
          </p:cNvSpPr>
          <p:nvPr/>
        </p:nvSpPr>
        <p:spPr bwMode="auto">
          <a:xfrm>
            <a:off x="5969061" y="342900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3128" name="AutoShape 56">
            <a:hlinkClick r:id="rId7" action="ppaction://hlinksldjump">
              <a:snd r:embed="rId8" name="- Вопрос аукцион (2001-2013).wav"/>
            </a:hlinkClick>
          </p:cNvPr>
          <p:cNvSpPr>
            <a:spLocks noChangeArrowheads="1"/>
          </p:cNvSpPr>
          <p:nvPr/>
        </p:nvSpPr>
        <p:spPr bwMode="auto">
          <a:xfrm>
            <a:off x="6905686" y="3429000"/>
            <a:ext cx="719137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sp>
        <p:nvSpPr>
          <p:cNvPr id="3129" name="AutoShape 57">
            <a:hlinkClick r:id="rId9" action="ppaction://hlinksldjump"/>
          </p:cNvPr>
          <p:cNvSpPr>
            <a:spLocks noChangeArrowheads="1"/>
          </p:cNvSpPr>
          <p:nvPr/>
        </p:nvSpPr>
        <p:spPr bwMode="auto">
          <a:xfrm>
            <a:off x="7770346" y="3429000"/>
            <a:ext cx="71913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79674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sp>
        <p:nvSpPr>
          <p:cNvPr id="3135" name="AutoShape 63">
            <a:hlinkClick r:id="rId10" action="ppaction://hlinksldjump"/>
          </p:cNvPr>
          <p:cNvSpPr>
            <a:spLocks noChangeArrowheads="1"/>
          </p:cNvSpPr>
          <p:nvPr/>
        </p:nvSpPr>
        <p:spPr bwMode="auto">
          <a:xfrm>
            <a:off x="4095807" y="537321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10</a:t>
            </a:r>
          </a:p>
        </p:txBody>
      </p:sp>
      <p:sp>
        <p:nvSpPr>
          <p:cNvPr id="3136" name="AutoShape 64">
            <a:hlinkClick r:id="rId11" action="ppaction://hlinksldjump"/>
          </p:cNvPr>
          <p:cNvSpPr>
            <a:spLocks noChangeArrowheads="1"/>
          </p:cNvSpPr>
          <p:nvPr/>
        </p:nvSpPr>
        <p:spPr bwMode="auto">
          <a:xfrm>
            <a:off x="5030845" y="537321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3137" name="AutoShape 65">
            <a:hlinkClick r:id="rId12" action="ppaction://hlinksldjump"/>
          </p:cNvPr>
          <p:cNvSpPr>
            <a:spLocks noChangeArrowheads="1"/>
          </p:cNvSpPr>
          <p:nvPr/>
        </p:nvSpPr>
        <p:spPr bwMode="auto">
          <a:xfrm>
            <a:off x="5914079" y="537321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3138" name="AutoShape 66">
            <a:hlinkClick r:id="rId13" action="ppaction://hlinksldjump"/>
          </p:cNvPr>
          <p:cNvSpPr>
            <a:spLocks noChangeArrowheads="1"/>
          </p:cNvSpPr>
          <p:nvPr/>
        </p:nvSpPr>
        <p:spPr bwMode="auto">
          <a:xfrm>
            <a:off x="6833054" y="537321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40</a:t>
            </a:r>
          </a:p>
        </p:txBody>
      </p:sp>
      <p:sp>
        <p:nvSpPr>
          <p:cNvPr id="3139" name="AutoShape 67">
            <a:hlinkClick r:id="rId14" action="ppaction://hlinksldjump">
              <a:snd r:embed="rId8" name="- Вопрос аукцион (2001-2013).wav"/>
            </a:hlinkClick>
          </p:cNvPr>
          <p:cNvSpPr>
            <a:spLocks noChangeArrowheads="1"/>
          </p:cNvSpPr>
          <p:nvPr/>
        </p:nvSpPr>
        <p:spPr bwMode="auto">
          <a:xfrm>
            <a:off x="7783519" y="537321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995D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50</a:t>
            </a:r>
          </a:p>
        </p:txBody>
      </p:sp>
      <p:sp>
        <p:nvSpPr>
          <p:cNvPr id="4" name="AutoShape 47"/>
          <p:cNvSpPr>
            <a:spLocks noChangeArrowheads="1"/>
          </p:cNvSpPr>
          <p:nvPr/>
        </p:nvSpPr>
        <p:spPr bwMode="auto">
          <a:xfrm>
            <a:off x="554555" y="5373216"/>
            <a:ext cx="302356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rgbClr val="C6FAC2"/>
              </a:gs>
              <a:gs pos="50000">
                <a:schemeClr val="bg1"/>
              </a:gs>
              <a:gs pos="100000">
                <a:srgbClr val="C6FAC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sz="2400" b="1" cap="all" dirty="0" smtClean="0">
                <a:latin typeface="Georgia" pitchFamily="18" charset="0"/>
              </a:rPr>
              <a:t>загадки</a:t>
            </a:r>
            <a:endParaRPr lang="ru-RU" sz="2400" b="1" cap="all" dirty="0">
              <a:latin typeface="Georgia" pitchFamily="18" charset="0"/>
            </a:endParaRPr>
          </a:p>
        </p:txBody>
      </p:sp>
      <p:sp>
        <p:nvSpPr>
          <p:cNvPr id="5" name="AutoShape 47"/>
          <p:cNvSpPr>
            <a:spLocks noChangeArrowheads="1"/>
          </p:cNvSpPr>
          <p:nvPr/>
        </p:nvSpPr>
        <p:spPr bwMode="auto">
          <a:xfrm>
            <a:off x="567741" y="3439510"/>
            <a:ext cx="3023568" cy="719138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3">
                  <a:lumMod val="60000"/>
                  <a:lumOff val="40000"/>
                </a:schemeClr>
              </a:gs>
              <a:gs pos="50000">
                <a:srgbClr val="FAFBF7"/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endParaRPr lang="ru-RU" sz="1600" b="1" cap="all" dirty="0" smtClean="0">
              <a:latin typeface="Georgia" pitchFamily="18" charset="0"/>
            </a:endParaRPr>
          </a:p>
          <a:p>
            <a:pPr algn="ctr"/>
            <a:r>
              <a:rPr lang="ru-RU" sz="1600" b="1" cap="all" dirty="0" smtClean="0">
                <a:latin typeface="Georgia" pitchFamily="18" charset="0"/>
              </a:rPr>
              <a:t>ПРАВИЛА ЮНОГО </a:t>
            </a:r>
          </a:p>
          <a:p>
            <a:pPr algn="ctr"/>
            <a:r>
              <a:rPr lang="ru-RU" sz="1600" b="1" cap="all" dirty="0" smtClean="0">
                <a:latin typeface="Georgia" pitchFamily="18" charset="0"/>
              </a:rPr>
              <a:t>ВЕЛОСИПЕДИСТА</a:t>
            </a:r>
            <a:endParaRPr lang="ru-RU" sz="1600" b="1" cap="all" dirty="0">
              <a:latin typeface="Georgia" pitchFamily="18" charset="0"/>
            </a:endParaRPr>
          </a:p>
          <a:p>
            <a:pPr algn="ctr"/>
            <a:endParaRPr lang="ru-RU" sz="2400" b="1" cap="all" dirty="0">
              <a:latin typeface="Georgia" pitchFamily="18" charset="0"/>
            </a:endParaRPr>
          </a:p>
        </p:txBody>
      </p:sp>
      <p:pic>
        <p:nvPicPr>
          <p:cNvPr id="38" name="Рисунок 37" descr="Рисунок40.png">
            <a:hlinkClick r:id="" action="ppaction://hlinkshowjump?jump=endshow"/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7308304" y="6237312"/>
            <a:ext cx="1152128" cy="300800"/>
          </a:xfrm>
          <a:prstGeom prst="rect">
            <a:avLst/>
          </a:prstGeom>
        </p:spPr>
      </p:pic>
      <p:sp>
        <p:nvSpPr>
          <p:cNvPr id="34" name="AutoShape 58">
            <a:hlinkClick r:id="rId16" action="ppaction://hlinksldjump"/>
          </p:cNvPr>
          <p:cNvSpPr>
            <a:spLocks noChangeArrowheads="1"/>
          </p:cNvSpPr>
          <p:nvPr/>
        </p:nvSpPr>
        <p:spPr bwMode="auto">
          <a:xfrm>
            <a:off x="4027021" y="249289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sp>
        <p:nvSpPr>
          <p:cNvPr id="35" name="AutoShape 59">
            <a:hlinkClick r:id="rId17" action="ppaction://hlinksldjump">
              <a:snd r:embed="rId18" name="- Кот в мешке(склейка) (2013).wav"/>
            </a:hlinkClick>
          </p:cNvPr>
          <p:cNvSpPr>
            <a:spLocks noChangeArrowheads="1"/>
          </p:cNvSpPr>
          <p:nvPr/>
        </p:nvSpPr>
        <p:spPr bwMode="auto">
          <a:xfrm>
            <a:off x="4962059" y="249289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20</a:t>
            </a:r>
          </a:p>
        </p:txBody>
      </p:sp>
      <p:sp>
        <p:nvSpPr>
          <p:cNvPr id="36" name="AutoShape 60">
            <a:hlinkClick r:id="rId19" action="ppaction://hlinksldjump"/>
          </p:cNvPr>
          <p:cNvSpPr>
            <a:spLocks noChangeArrowheads="1"/>
          </p:cNvSpPr>
          <p:nvPr/>
        </p:nvSpPr>
        <p:spPr bwMode="auto">
          <a:xfrm>
            <a:off x="5898684" y="249289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30</a:t>
            </a:r>
          </a:p>
        </p:txBody>
      </p:sp>
      <p:sp>
        <p:nvSpPr>
          <p:cNvPr id="39" name="AutoShape 61">
            <a:hlinkClick r:id="rId20" action="ppaction://hlinksldjump"/>
          </p:cNvPr>
          <p:cNvSpPr>
            <a:spLocks noChangeArrowheads="1"/>
          </p:cNvSpPr>
          <p:nvPr/>
        </p:nvSpPr>
        <p:spPr bwMode="auto">
          <a:xfrm>
            <a:off x="6835309" y="2492896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40</a:t>
            </a:r>
          </a:p>
        </p:txBody>
      </p:sp>
      <p:sp>
        <p:nvSpPr>
          <p:cNvPr id="40" name="AutoShape 62">
            <a:hlinkClick r:id="rId21" action="ppaction://hlinksldjump"/>
          </p:cNvPr>
          <p:cNvSpPr>
            <a:spLocks noChangeArrowheads="1"/>
          </p:cNvSpPr>
          <p:nvPr/>
        </p:nvSpPr>
        <p:spPr bwMode="auto">
          <a:xfrm>
            <a:off x="7770346" y="2492896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696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50</a:t>
            </a:r>
          </a:p>
        </p:txBody>
      </p:sp>
      <p:sp>
        <p:nvSpPr>
          <p:cNvPr id="41" name="AutoShape 47"/>
          <p:cNvSpPr>
            <a:spLocks noChangeArrowheads="1"/>
          </p:cNvSpPr>
          <p:nvPr/>
        </p:nvSpPr>
        <p:spPr bwMode="auto">
          <a:xfrm>
            <a:off x="497364" y="2492896"/>
            <a:ext cx="302356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2">
                  <a:lumMod val="40000"/>
                  <a:lumOff val="60000"/>
                </a:schemeClr>
              </a:gs>
              <a:gs pos="50000">
                <a:schemeClr val="bg1"/>
              </a:gs>
              <a:gs pos="100000">
                <a:schemeClr val="accent2">
                  <a:lumMod val="40000"/>
                  <a:lumOff val="6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9971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r>
              <a:rPr lang="ru-RU" b="1" cap="all" dirty="0" smtClean="0">
                <a:latin typeface="Georgia" pitchFamily="18" charset="0"/>
              </a:rPr>
              <a:t>ПРАВИЛА ЮНОГО </a:t>
            </a:r>
          </a:p>
          <a:p>
            <a:pPr algn="ctr"/>
            <a:r>
              <a:rPr lang="ru-RU" b="1" cap="all" dirty="0" smtClean="0">
                <a:latin typeface="Georgia" pitchFamily="18" charset="0"/>
              </a:rPr>
              <a:t>ПЕШЕХОДА</a:t>
            </a:r>
            <a:endParaRPr lang="ru-RU" b="1" cap="all" dirty="0">
              <a:latin typeface="Georgia" pitchFamily="18" charset="0"/>
            </a:endParaRPr>
          </a:p>
        </p:txBody>
      </p:sp>
      <p:sp>
        <p:nvSpPr>
          <p:cNvPr id="42" name="AutoShape 68">
            <a:hlinkClick r:id="rId22" action="ppaction://hlinksldjump">
              <a:snd r:embed="rId18" name="- Кот в мешке(склейка) (2013).wav"/>
            </a:hlinkClick>
          </p:cNvPr>
          <p:cNvSpPr>
            <a:spLocks noChangeArrowheads="1"/>
          </p:cNvSpPr>
          <p:nvPr/>
        </p:nvSpPr>
        <p:spPr bwMode="auto">
          <a:xfrm>
            <a:off x="4027021" y="4421147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 dirty="0"/>
              <a:t>10</a:t>
            </a:r>
          </a:p>
        </p:txBody>
      </p:sp>
      <p:sp>
        <p:nvSpPr>
          <p:cNvPr id="43" name="AutoShape 70">
            <a:hlinkClick r:id="rId23" action="ppaction://hlinksldjump"/>
          </p:cNvPr>
          <p:cNvSpPr>
            <a:spLocks noChangeArrowheads="1"/>
          </p:cNvSpPr>
          <p:nvPr/>
        </p:nvSpPr>
        <p:spPr bwMode="auto">
          <a:xfrm>
            <a:off x="4962059" y="4421147"/>
            <a:ext cx="719137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20</a:t>
            </a:r>
          </a:p>
        </p:txBody>
      </p:sp>
      <p:sp>
        <p:nvSpPr>
          <p:cNvPr id="44" name="AutoShape 71">
            <a:hlinkClick r:id="rId24" action="ppaction://hlinksldjump"/>
          </p:cNvPr>
          <p:cNvSpPr>
            <a:spLocks noChangeArrowheads="1"/>
          </p:cNvSpPr>
          <p:nvPr/>
        </p:nvSpPr>
        <p:spPr bwMode="auto">
          <a:xfrm>
            <a:off x="5970121" y="4421147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30</a:t>
            </a:r>
          </a:p>
        </p:txBody>
      </p:sp>
      <p:sp>
        <p:nvSpPr>
          <p:cNvPr id="45" name="AutoShape 72">
            <a:hlinkClick r:id="rId25" action="ppaction://hlinksldjump"/>
          </p:cNvPr>
          <p:cNvSpPr>
            <a:spLocks noChangeArrowheads="1"/>
          </p:cNvSpPr>
          <p:nvPr/>
        </p:nvSpPr>
        <p:spPr bwMode="auto">
          <a:xfrm>
            <a:off x="6906746" y="4421147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40</a:t>
            </a:r>
          </a:p>
        </p:txBody>
      </p:sp>
      <p:sp>
        <p:nvSpPr>
          <p:cNvPr id="46" name="AutoShape 73">
            <a:hlinkClick r:id="rId26" action="ppaction://hlinksldjump"/>
          </p:cNvPr>
          <p:cNvSpPr>
            <a:spLocks noChangeArrowheads="1"/>
          </p:cNvSpPr>
          <p:nvPr/>
        </p:nvSpPr>
        <p:spPr bwMode="auto">
          <a:xfrm>
            <a:off x="7770346" y="4421147"/>
            <a:ext cx="719138" cy="719137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>
              <a:defRPr/>
            </a:pPr>
            <a:r>
              <a:rPr lang="ru-RU" sz="3200" b="1"/>
              <a:t>50</a:t>
            </a:r>
          </a:p>
        </p:txBody>
      </p:sp>
      <p:sp>
        <p:nvSpPr>
          <p:cNvPr id="47" name="AutoShape 68"/>
          <p:cNvSpPr>
            <a:spLocks noChangeArrowheads="1"/>
          </p:cNvSpPr>
          <p:nvPr/>
        </p:nvSpPr>
        <p:spPr bwMode="auto">
          <a:xfrm>
            <a:off x="497364" y="4421147"/>
            <a:ext cx="3023568" cy="792162"/>
          </a:xfrm>
          <a:prstGeom prst="bevel">
            <a:avLst>
              <a:gd name="adj" fmla="val 7727"/>
            </a:avLst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50000">
                <a:schemeClr val="bg1"/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>
            <a:prstShdw prst="shdw17" dist="17961" dir="2700000">
              <a:srgbClr val="768E99">
                <a:alpha val="50000"/>
              </a:srgbClr>
            </a:prstShdw>
          </a:effectLst>
        </p:spPr>
        <p:txBody>
          <a:bodyPr wrap="none" anchor="ctr"/>
          <a:lstStyle/>
          <a:p>
            <a:pPr algn="ctr"/>
            <a:endParaRPr lang="ru-RU" sz="2000" b="1" cap="all" dirty="0" smtClean="0">
              <a:latin typeface="Georgia" pitchFamily="18" charset="0"/>
            </a:endParaRPr>
          </a:p>
          <a:p>
            <a:pPr algn="ctr"/>
            <a:r>
              <a:rPr lang="ru-RU" sz="2000" b="1" cap="all" dirty="0" smtClean="0">
                <a:latin typeface="Georgia" pitchFamily="18" charset="0"/>
              </a:rPr>
              <a:t>ДОРОЖНАЯ АЗБУКА</a:t>
            </a:r>
            <a:endParaRPr lang="ru-RU" sz="2000" b="1" cap="all" dirty="0">
              <a:latin typeface="Georgia" pitchFamily="18" charset="0"/>
            </a:endParaRPr>
          </a:p>
          <a:p>
            <a:pPr algn="ctr"/>
            <a:endParaRPr lang="ru-RU" sz="2000" b="1" cap="all" dirty="0">
              <a:latin typeface="Georgia" pitchFamily="18" charset="0"/>
            </a:endParaRPr>
          </a:p>
        </p:txBody>
      </p:sp>
      <p:pic>
        <p:nvPicPr>
          <p:cNvPr id="33" name="Рисунок 32" descr="Рисунок17.png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>
          <a:xfrm>
            <a:off x="1322433" y="453196"/>
            <a:ext cx="7416824" cy="650226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Прямоугольник 36"/>
          <p:cNvSpPr/>
          <p:nvPr/>
        </p:nvSpPr>
        <p:spPr>
          <a:xfrm>
            <a:off x="1338862" y="1345354"/>
            <a:ext cx="6559809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ПРАВИЛА ДВИЖЕНИЯ </a:t>
            </a:r>
          </a:p>
          <a:p>
            <a:pPr algn="ctr"/>
            <a:r>
              <a:rPr lang="ru-RU" sz="3600" b="1" spc="50" dirty="0" smtClean="0">
                <a:ln w="1143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ДОСТОЙНЫ УВАЖЕНИЯ</a:t>
            </a:r>
            <a:endParaRPr lang="ru-RU" sz="3600" b="1" cap="none" spc="50" dirty="0">
              <a:ln w="11430"/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31" name="поле чудес суперигр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28"/>
          <a:stretch>
            <a:fillRect/>
          </a:stretch>
        </p:blipFill>
        <p:spPr>
          <a:xfrm>
            <a:off x="4419600" y="32766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026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1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12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" dur="indefinite"/>
                                        <p:tgtEl>
                                          <p:spTgt spid="3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5"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31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7" dur="indefinite"/>
                                        <p:tgtEl>
                                          <p:spTgt spid="312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8" dur="indefinite"/>
                                        <p:tgtEl>
                                          <p:spTgt spid="3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6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31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3" dur="indefinite"/>
                                        <p:tgtEl>
                                          <p:spTgt spid="312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24" dur="indefinite"/>
                                        <p:tgtEl>
                                          <p:spTgt spid="3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31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9" dur="indefinite"/>
                                        <p:tgtEl>
                                          <p:spTgt spid="312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0" dur="indefinite"/>
                                        <p:tgtEl>
                                          <p:spTgt spid="3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8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31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5" dur="indefinite"/>
                                        <p:tgtEl>
                                          <p:spTgt spid="312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36" dur="indefinite"/>
                                        <p:tgtEl>
                                          <p:spTgt spid="3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1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1" dur="indefinite"/>
                                        <p:tgtEl>
                                          <p:spTgt spid="31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2" dur="indefinite"/>
                                        <p:tgtEl>
                                          <p:spTgt spid="3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5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31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7" dur="indefinite"/>
                                        <p:tgtEl>
                                          <p:spTgt spid="31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48" dur="indefinite"/>
                                        <p:tgtEl>
                                          <p:spTgt spid="3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1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3" dur="indefinite"/>
                                        <p:tgtEl>
                                          <p:spTgt spid="313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54" dur="indefinite"/>
                                        <p:tgtEl>
                                          <p:spTgt spid="3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31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313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0" dur="indefinite"/>
                                        <p:tgtEl>
                                          <p:spTgt spid="3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8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31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5" dur="indefinite"/>
                                        <p:tgtEl>
                                          <p:spTgt spid="31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66" dur="indefinite"/>
                                        <p:tgtEl>
                                          <p:spTgt spid="3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39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1" dur="indefinite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2" dur="indefinite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77" dur="indefinite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78" dur="indefinite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3" dur="indefinite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84" dur="indefinite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89" dur="indefinite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0" dur="indefinite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95" dur="indefinite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96" dur="indefinite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1" dur="indefinite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2" dur="indefinite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07" dur="indefinite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08" dur="indefinite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9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0" fill="hold">
                      <p:stCondLst>
                        <p:cond delay="0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3" dur="indefinite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14" dur="indefinite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15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6" fill="hold">
                      <p:stCondLst>
                        <p:cond delay="0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9" dur="indefinite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0" dur="indefinite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5" dur="indefinite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"/>
                                      </p:to>
                                    </p:set>
                                    <p:animEffect filter="image" prLst="opacity: 0">
                                      <p:cBhvr rctx="IE">
                                        <p:cTn id="126" dur="indefinite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audio>
              <p:cMediaNode showWhenStopped="0">
                <p:cTn id="1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</p:childTnLst>
        </p:cTn>
      </p:par>
    </p:tnLst>
    <p:bldLst>
      <p:bldP spid="3125" grpId="0" animBg="1"/>
      <p:bldP spid="3126" grpId="0" animBg="1"/>
      <p:bldP spid="3127" grpId="0" animBg="1"/>
      <p:bldP spid="3128" grpId="0" animBg="1"/>
      <p:bldP spid="3129" grpId="0" animBg="1"/>
      <p:bldP spid="3135" grpId="0" animBg="1"/>
      <p:bldP spid="3136" grpId="0" animBg="1"/>
      <p:bldP spid="3137" grpId="0" animBg="1"/>
      <p:bldP spid="3138" grpId="0" animBg="1"/>
      <p:bldP spid="3139" grpId="0" animBg="1"/>
      <p:bldP spid="34" grpId="0" animBg="1"/>
      <p:bldP spid="35" grpId="0" animBg="1"/>
      <p:bldP spid="36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5" grpId="0" animBg="1"/>
      <p:bldP spid="4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004200"/>
                    </a:gs>
                    <a:gs pos="100000">
                      <a:srgbClr val="9BBB59">
                        <a:lumMod val="50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ЗАГАДКИ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981894" y="2739040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3567396" y="5949280"/>
            <a:ext cx="398550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Регулировщик</a:t>
            </a:r>
            <a:endParaRPr lang="ru-RU" sz="28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4283968" y="1536920"/>
            <a:ext cx="414046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Командуя жезлом, он всех направляет,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всем перекрёстком один управляет.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словно волшебник,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Машин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дрессировщик,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имя ему — …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 bwMode="auto">
          <a:xfrm>
            <a:off x="327036" y="1540997"/>
            <a:ext cx="3240360" cy="5076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Рисунок12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004200"/>
                    </a:gs>
                    <a:gs pos="100000">
                      <a:srgbClr val="9BBB59">
                        <a:lumMod val="50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ЗАГАДКИ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990041" y="407520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83568" y="5381467"/>
            <a:ext cx="2306473" cy="5878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Радар</a:t>
            </a:r>
            <a:endParaRPr lang="ru-RU" sz="2800" b="1" i="1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624475" y="1772816"/>
            <a:ext cx="8496944" cy="25385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 прибором выявляют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Тех, кто скорость превышает.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 локатор строгий: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Нарушитель на дороге!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effectLst/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4502209" y="1354746"/>
            <a:ext cx="4732134" cy="40267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1674350" y="2433354"/>
            <a:ext cx="5795299" cy="358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Рисунок 12" descr="Рисунок12.png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4330" y="5949280"/>
            <a:ext cx="770053" cy="66828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331640" y="4046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lvl="0" algn="ctr"/>
            <a:r>
              <a:rPr lang="ru-RU" sz="3600" b="1" spc="50" dirty="0">
                <a:ln w="11430"/>
                <a:gradFill>
                  <a:gsLst>
                    <a:gs pos="25000">
                      <a:srgbClr val="004200"/>
                    </a:gs>
                    <a:gs pos="100000">
                      <a:srgbClr val="9BBB59">
                        <a:lumMod val="50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ЗАГАДКИ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rgbClr val="004200"/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rgbClr val="004200"/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3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95936" y="3284984"/>
            <a:ext cx="1512168" cy="2337310"/>
          </a:xfrm>
          <a:prstGeom prst="rect">
            <a:avLst/>
          </a:prstGeom>
        </p:spPr>
      </p:pic>
      <p:sp>
        <p:nvSpPr>
          <p:cNvPr id="26" name="Text Box 5"/>
          <p:cNvSpPr txBox="1">
            <a:spLocks noChangeArrowheads="1"/>
          </p:cNvSpPr>
          <p:nvPr/>
        </p:nvSpPr>
        <p:spPr bwMode="auto">
          <a:xfrm>
            <a:off x="639223" y="6021812"/>
            <a:ext cx="321269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Шлагбаум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 Box 5"/>
          <p:cNvSpPr txBox="1">
            <a:spLocks noChangeArrowheads="1"/>
          </p:cNvSpPr>
          <p:nvPr/>
        </p:nvSpPr>
        <p:spPr bwMode="auto">
          <a:xfrm>
            <a:off x="773832" y="1484784"/>
            <a:ext cx="75963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228600" indent="-114300" algn="ctr">
              <a:spcAft>
                <a:spcPts val="0"/>
              </a:spcAft>
              <a:tabLst>
                <a:tab pos="571500" algn="l"/>
              </a:tabLst>
            </a:pPr>
            <a:r>
              <a:rPr lang="ru-RU" sz="2400" dirty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Переезд есть впереди — т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ормози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подожди:</a:t>
            </a:r>
            <a:b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опущен — ход сбавляй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поднимут — проезжай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i="1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                                     </a:t>
            </a:r>
            <a:endParaRPr lang="ru-RU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1115616" y="437021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n w="635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ДОРОЖНАЯ АЗБУКА</a:t>
            </a:r>
            <a:endParaRPr lang="ru-RU" sz="3200" b="1" dirty="0">
              <a:ln w="6350">
                <a:solidFill>
                  <a:schemeClr val="bg1"/>
                </a:solidFill>
              </a:ln>
              <a:solidFill>
                <a:schemeClr val="accent6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Georgia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652075" y="2944436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59732" y="5997087"/>
            <a:ext cx="482453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Бегущие человечки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154352" y="1523032"/>
            <a:ext cx="8835296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228600" algn="l"/>
              </a:tabLs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2800" dirty="0" smtClean="0">
                <a:solidFill>
                  <a:prstClr val="black"/>
                </a:solidFill>
                <a:latin typeface="Times New Roman"/>
                <a:ea typeface="Times New Roman"/>
              </a:rPr>
              <a:t>Что нарисовано в треугольнике предупреждающего дорожного знака «Осторожно дети»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719738" y="2477139"/>
            <a:ext cx="3704525" cy="3268102"/>
            <a:chOff x="2812140" y="2593603"/>
            <a:chExt cx="3704525" cy="3268102"/>
          </a:xfrm>
        </p:grpSpPr>
        <p:sp>
          <p:nvSpPr>
            <p:cNvPr id="3" name="Равнобедренный треугольник 2"/>
            <p:cNvSpPr/>
            <p:nvPr/>
          </p:nvSpPr>
          <p:spPr>
            <a:xfrm>
              <a:off x="2936472" y="2823498"/>
              <a:ext cx="3507998" cy="2808312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5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812140" y="2593603"/>
              <a:ext cx="3704525" cy="3268102"/>
            </a:xfrm>
            <a:prstGeom prst="rect">
              <a:avLst/>
            </a:prstGeom>
          </p:spPr>
        </p:pic>
      </p:grpSp>
      <p:sp>
        <p:nvSpPr>
          <p:cNvPr id="5" name="Прямоугольник 4"/>
          <p:cNvSpPr/>
          <p:nvPr/>
        </p:nvSpPr>
        <p:spPr>
          <a:xfrm>
            <a:off x="3492000" y="3672574"/>
            <a:ext cx="2160000" cy="21600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  <p:bldP spid="5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545462" y="2708920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323529" y="5250810"/>
            <a:ext cx="4680519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 особых предписаний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«Место остановки автобуса»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323528" y="1747838"/>
            <a:ext cx="453650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28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Как называется этот знак</a:t>
            </a:r>
            <a:endParaRPr lang="ru-RU" sz="2800" dirty="0" smtClean="0"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37021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635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ДОРОЖНАЯ АЗБУКА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860032" y="1667429"/>
            <a:ext cx="3312368" cy="4416490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39552" y="4581127"/>
            <a:ext cx="1202558" cy="1855939"/>
          </a:xfrm>
          <a:prstGeom prst="rect">
            <a:avLst/>
          </a:prstGeom>
        </p:spPr>
      </p:pic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251520" y="1395442"/>
            <a:ext cx="889248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228600" algn="l"/>
              </a:tabLst>
            </a:pP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Определите, </a:t>
            </a:r>
            <a:r>
              <a:rPr lang="ru-RU" sz="2400" dirty="0">
                <a:solidFill>
                  <a:prstClr val="black"/>
                </a:solidFill>
                <a:latin typeface="Times New Roman"/>
                <a:ea typeface="Times New Roman"/>
              </a:rPr>
              <a:t>п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од каким номером знак «Гостиница или мотель»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37021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635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ДОРОЖНАЯ АЗБУКА</a:t>
            </a:r>
          </a:p>
        </p:txBody>
      </p:sp>
      <p:grpSp>
        <p:nvGrpSpPr>
          <p:cNvPr id="3" name="Группа 2"/>
          <p:cNvGrpSpPr/>
          <p:nvPr/>
        </p:nvGrpSpPr>
        <p:grpSpPr>
          <a:xfrm>
            <a:off x="329278" y="1948797"/>
            <a:ext cx="1976761" cy="2135837"/>
            <a:chOff x="268484" y="1936440"/>
            <a:chExt cx="1976761" cy="2135837"/>
          </a:xfrm>
        </p:grpSpPr>
        <p:pic>
          <p:nvPicPr>
            <p:cNvPr id="9" name="Рисунок 8"/>
            <p:cNvPicPr>
              <a:picLocks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810619" y="1990663"/>
              <a:ext cx="1434626" cy="208161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" name="Прямоугольник 1"/>
            <p:cNvSpPr/>
            <p:nvPr/>
          </p:nvSpPr>
          <p:spPr>
            <a:xfrm>
              <a:off x="268484" y="1936440"/>
              <a:ext cx="54213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1</a:t>
              </a:r>
              <a:endPara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1932047" y="2059264"/>
            <a:ext cx="6384369" cy="4224309"/>
            <a:chOff x="1932047" y="2059264"/>
            <a:chExt cx="6384369" cy="4224309"/>
          </a:xfrm>
        </p:grpSpPr>
        <p:pic>
          <p:nvPicPr>
            <p:cNvPr id="10" name="Picture 2"/>
            <p:cNvPicPr>
              <a:picLocks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 bwMode="auto">
            <a:xfrm>
              <a:off x="4355976" y="2059264"/>
              <a:ext cx="1728192" cy="239437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" name="Picture 3"/>
            <p:cNvPicPr>
              <a:picLocks noChangeAspect="1" noChangeArrowheads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rcRect/>
            <a:stretch/>
          </p:blipFill>
          <p:spPr bwMode="auto">
            <a:xfrm>
              <a:off x="6138174" y="3459250"/>
              <a:ext cx="2178242" cy="28243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Рисунок 11"/>
            <p:cNvPicPr>
              <a:picLocks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483768" y="3893278"/>
              <a:ext cx="1512168" cy="22699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Прямоугольник 17"/>
            <p:cNvSpPr/>
            <p:nvPr/>
          </p:nvSpPr>
          <p:spPr>
            <a:xfrm>
              <a:off x="3769054" y="2059264"/>
              <a:ext cx="54213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2</a:t>
              </a:r>
              <a:endPara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1932047" y="5047431"/>
              <a:ext cx="54213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3</a:t>
              </a:r>
              <a:endPara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42203" y="5025950"/>
              <a:ext cx="542135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pPr algn="ctr"/>
              <a:r>
                <a:rPr lang="ru-RU" sz="5400" b="1" cap="none" spc="50" dirty="0" smtClean="0">
                  <a:ln w="11430"/>
                  <a:gradFill>
                    <a:gsLst>
                      <a:gs pos="25000">
                        <a:schemeClr val="accent2">
                          <a:satMod val="155000"/>
                        </a:schemeClr>
                      </a:gs>
                      <a:gs pos="100000">
                        <a:schemeClr val="accent2">
                          <a:shade val="45000"/>
                          <a:satMod val="165000"/>
                        </a:schemeClr>
                      </a:gs>
                    </a:gsLst>
                    <a:lin ang="5400000"/>
                  </a:gra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</a:rPr>
                <a:t>4</a:t>
              </a:r>
              <a:endParaRPr lang="ru-RU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endParaRPr>
            </a:p>
          </p:txBody>
        </p: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1.48148E-6 L 0.32882 0.0715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441" y="35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986866" y="2081284"/>
            <a:ext cx="1170267" cy="1806102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67544" y="5978429"/>
            <a:ext cx="273630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Круг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748418" y="1463230"/>
            <a:ext cx="764716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228600" algn="l"/>
              </a:tabLs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2800" dirty="0" smtClean="0">
                <a:solidFill>
                  <a:prstClr val="black"/>
                </a:solidFill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Какую форму имеют знаки запрещения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37021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635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ДОРОЖНАЯ АЗБУКА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267373" y="4008611"/>
            <a:ext cx="2609255" cy="2609255"/>
          </a:xfrm>
          <a:prstGeom prst="rect">
            <a:avLst/>
          </a:prstGeom>
        </p:spPr>
      </p:pic>
      <p:grpSp>
        <p:nvGrpSpPr>
          <p:cNvPr id="5" name="Группа 4"/>
          <p:cNvGrpSpPr/>
          <p:nvPr/>
        </p:nvGrpSpPr>
        <p:grpSpPr>
          <a:xfrm>
            <a:off x="179512" y="1986450"/>
            <a:ext cx="3024336" cy="2985287"/>
            <a:chOff x="278220" y="2081423"/>
            <a:chExt cx="2925308" cy="2947519"/>
          </a:xfrm>
        </p:grpSpPr>
        <p:sp>
          <p:nvSpPr>
            <p:cNvPr id="4" name="Овал 3"/>
            <p:cNvSpPr/>
            <p:nvPr/>
          </p:nvSpPr>
          <p:spPr>
            <a:xfrm>
              <a:off x="323528" y="2148942"/>
              <a:ext cx="2880000" cy="28800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pic>
          <p:nvPicPr>
            <p:cNvPr id="11" name="Рисунок 10"/>
            <p:cNvPicPr>
              <a:picLocks noChangeAspect="1"/>
            </p:cNvPicPr>
            <p:nvPr/>
          </p:nvPicPr>
          <p:blipFill>
            <a:blip r:embed="rId6" cstate="email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78220" y="2081423"/>
              <a:ext cx="2909146" cy="2833111"/>
            </a:xfrm>
            <a:prstGeom prst="rect">
              <a:avLst/>
            </a:prstGeom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948635" y="2110342"/>
            <a:ext cx="2733663" cy="2733663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Рисунок14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68586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6">
                        <a:lumMod val="50000"/>
                      </a:schemeClr>
                    </a:gs>
                    <a:gs pos="100000">
                      <a:schemeClr val="accent6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accent6">
                      <a:lumMod val="50000"/>
                    </a:schemeClr>
                  </a:gs>
                  <a:gs pos="100000">
                    <a:schemeClr val="accent6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4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868144" y="2940273"/>
            <a:ext cx="1512000" cy="2333508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149562" y="6021963"/>
            <a:ext cx="498889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Автомобиль и мяч</a:t>
            </a:r>
          </a:p>
        </p:txBody>
      </p:sp>
      <p:sp>
        <p:nvSpPr>
          <p:cNvPr id="29" name="Text Box 5"/>
          <p:cNvSpPr txBox="1">
            <a:spLocks noChangeArrowheads="1"/>
          </p:cNvSpPr>
          <p:nvPr/>
        </p:nvSpPr>
        <p:spPr bwMode="auto">
          <a:xfrm>
            <a:off x="215516" y="1615507"/>
            <a:ext cx="8712968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 algn="ctr">
              <a:buSzPts val="1000"/>
              <a:tabLst>
                <a:tab pos="228600" algn="l"/>
              </a:tabLs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2400" dirty="0" smtClean="0">
                <a:solidFill>
                  <a:prstClr val="black"/>
                </a:solidFill>
                <a:latin typeface="Times New Roman"/>
                <a:ea typeface="Times New Roman"/>
              </a:rPr>
              <a:t>Определите, что отсутствует на знаке «Жилая зона»</a:t>
            </a:r>
            <a:endParaRPr lang="ru-RU" sz="2400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15616" y="437021"/>
            <a:ext cx="70567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n w="6350">
                  <a:solidFill>
                    <a:schemeClr val="bg1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Georgia" pitchFamily="18" charset="0"/>
              </a:rPr>
              <a:t>ДОРОЖНАЯ АЗБУКА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/>
        </p:blipFill>
        <p:spPr>
          <a:xfrm>
            <a:off x="1939284" y="2221257"/>
            <a:ext cx="2474417" cy="36980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1856592" y="2221257"/>
            <a:ext cx="2557109" cy="3728024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15916" y="2260345"/>
            <a:ext cx="1512168" cy="2337309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309099" y="483809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rgbClr val="2A65AC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ВОПРОСЫ ОТ…</a:t>
            </a:r>
            <a:endParaRPr lang="ru-RU" sz="2800" b="1" spc="50" dirty="0">
              <a:ln w="11430"/>
              <a:gradFill>
                <a:gsLst>
                  <a:gs pos="25000">
                    <a:srgbClr val="2A65AC"/>
                  </a:gs>
                  <a:gs pos="100000">
                    <a:schemeClr val="tx2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7" name="Рисунок 16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-72733" y="1455337"/>
            <a:ext cx="9178710" cy="430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Запрещено кататься на горке выходящей на проезжую часть.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2390261" y="1940845"/>
            <a:ext cx="4363479" cy="4471233"/>
            <a:chOff x="2562244" y="1911410"/>
            <a:chExt cx="3996971" cy="4471233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2584786" y="1911410"/>
              <a:ext cx="3974429" cy="4471233"/>
            </a:xfrm>
            <a:prstGeom prst="rect">
              <a:avLst/>
            </a:prstGeom>
          </p:spPr>
        </p:pic>
        <p:cxnSp>
          <p:nvCxnSpPr>
            <p:cNvPr id="5" name="Прямая соединительная линия 4"/>
            <p:cNvCxnSpPr/>
            <p:nvPr/>
          </p:nvCxnSpPr>
          <p:spPr>
            <a:xfrm>
              <a:off x="2584786" y="1911410"/>
              <a:ext cx="3974429" cy="447123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Прямая соединительная линия 13"/>
            <p:cNvCxnSpPr/>
            <p:nvPr/>
          </p:nvCxnSpPr>
          <p:spPr>
            <a:xfrm flipH="1">
              <a:off x="2562244" y="1911410"/>
              <a:ext cx="3974429" cy="4471233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355098" y="469061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rgbClr val="2A65AC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ВОПРОСЫ ОТ…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39374" y="3638458"/>
            <a:ext cx="1512168" cy="2337309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644737" y="1429372"/>
            <a:ext cx="7854526" cy="4418171"/>
          </a:xfrm>
          <a:prstGeom prst="rect">
            <a:avLst/>
          </a:prstGeom>
        </p:spPr>
      </p:pic>
      <p:pic>
        <p:nvPicPr>
          <p:cNvPr id="17" name="Рисунок 16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205717" y="5864203"/>
            <a:ext cx="8040685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Эти машины предназначены </a:t>
            </a:r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выполнения специальных рабочих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функций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564878" y="5780411"/>
            <a:ext cx="74381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твет: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автокресле,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которого должны соответствовать росту и весу ребенка.</a:t>
            </a:r>
            <a:endParaRPr lang="ru-RU" sz="24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367644" y="455766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rgbClr val="2A65AC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ВОПРОСЫ ОТ…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30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4283968" y="3106710"/>
            <a:ext cx="1512168" cy="2337309"/>
          </a:xfrm>
          <a:prstGeom prst="rect">
            <a:avLst/>
          </a:prstGeom>
        </p:spPr>
      </p:pic>
      <p:pic>
        <p:nvPicPr>
          <p:cNvPr id="17" name="Рисунок 16" descr="дом-6.png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2484996" y="1461564"/>
            <a:ext cx="4174008" cy="4318847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1328723" y="455766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rgbClr val="2A65AC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ВОПРОСЫ ОТ…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40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12999" y="2420888"/>
            <a:ext cx="1512168" cy="2337309"/>
          </a:xfrm>
          <a:prstGeom prst="rect">
            <a:avLst/>
          </a:prstGeom>
        </p:spPr>
      </p:pic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4825283" y="1458138"/>
            <a:ext cx="412273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spcBef>
                <a:spcPct val="20000"/>
              </a:spcBef>
            </a:pP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твет: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еобходимо снабдить свою одежду или предметы </a:t>
            </a:r>
            <a:r>
              <a:rPr lang="ru-RU" sz="22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световозвращающими</a:t>
            </a:r>
            <a:r>
              <a:rPr lang="ru-RU" sz="2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</a:t>
            </a:r>
            <a:r>
              <a:rPr lang="ru-RU" sz="2200" dirty="0" err="1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фликерами</a:t>
            </a:r>
            <a:r>
              <a:rPr lang="ru-RU" sz="2200" dirty="0" smtClean="0">
                <a:latin typeface="Times New Roman" panose="02020603050405020304" pitchFamily="18" charset="0"/>
                <a:ea typeface="Times New Roman"/>
                <a:cs typeface="Times New Roman" panose="02020603050405020304" pitchFamily="18" charset="0"/>
              </a:rPr>
              <a:t> (наклейками, подвесками, полосками) или включить фонарик.</a:t>
            </a:r>
            <a:endParaRPr lang="ru-RU" sz="22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 flipH="1">
            <a:off x="323528" y="1458138"/>
            <a:ext cx="4501754" cy="5162338"/>
          </a:xfrm>
          <a:prstGeom prst="rect">
            <a:avLst/>
          </a:prstGeom>
        </p:spPr>
      </p:pic>
      <p:pic>
        <p:nvPicPr>
          <p:cNvPr id="17" name="Рисунок 16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5750770" y="4437112"/>
            <a:ext cx="2061590" cy="2061590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72964" y="1427203"/>
            <a:ext cx="8798073" cy="5026133"/>
            <a:chOff x="172964" y="1427203"/>
            <a:chExt cx="8798073" cy="5026133"/>
          </a:xfrm>
        </p:grpSpPr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 cstate="email">
              <a:extLst>
                <a:ext uri="{28A0092B-C50C-407E-A947-70E740481C1C}">
                  <a14:useLocalDpi xmlns:a14="http://schemas.microsoft.com/office/drawing/2010/main" xmlns=""/>
                </a:ext>
              </a:extLst>
            </a:blip>
            <a:stretch>
              <a:fillRect/>
            </a:stretch>
          </p:blipFill>
          <p:spPr>
            <a:xfrm>
              <a:off x="172964" y="1427203"/>
              <a:ext cx="8798073" cy="5026133"/>
            </a:xfrm>
            <a:prstGeom prst="rect">
              <a:avLst/>
            </a:prstGeom>
          </p:spPr>
        </p:pic>
        <p:grpSp>
          <p:nvGrpSpPr>
            <p:cNvPr id="5" name="Группа 4"/>
            <p:cNvGrpSpPr/>
            <p:nvPr/>
          </p:nvGrpSpPr>
          <p:grpSpPr>
            <a:xfrm>
              <a:off x="6372199" y="1791979"/>
              <a:ext cx="2448273" cy="4176884"/>
              <a:chOff x="6372199" y="1791979"/>
              <a:chExt cx="2448273" cy="4176884"/>
            </a:xfrm>
          </p:grpSpPr>
          <p:sp>
            <p:nvSpPr>
              <p:cNvPr id="4" name="Блок-схема: узел суммирования 3"/>
              <p:cNvSpPr/>
              <p:nvPr/>
            </p:nvSpPr>
            <p:spPr>
              <a:xfrm>
                <a:off x="6372199" y="1791979"/>
                <a:ext cx="2319277" cy="720081"/>
              </a:xfrm>
              <a:prstGeom prst="flowChartSummingJunction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19" name="Блок-схема: узел суммирования 18"/>
              <p:cNvSpPr/>
              <p:nvPr/>
            </p:nvSpPr>
            <p:spPr>
              <a:xfrm>
                <a:off x="6381785" y="2996952"/>
                <a:ext cx="2438687" cy="720081"/>
              </a:xfrm>
              <a:prstGeom prst="flowChartSummingJunction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20" name="Блок-схема: узел суммирования 19"/>
              <p:cNvSpPr/>
              <p:nvPr/>
            </p:nvSpPr>
            <p:spPr>
              <a:xfrm>
                <a:off x="6381785" y="5248782"/>
                <a:ext cx="2438687" cy="720081"/>
              </a:xfrm>
              <a:prstGeom prst="flowChartSummingJunction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</p:grpSp>
      <p:sp>
        <p:nvSpPr>
          <p:cNvPr id="12" name="TextBox 11"/>
          <p:cNvSpPr txBox="1"/>
          <p:nvPr/>
        </p:nvSpPr>
        <p:spPr>
          <a:xfrm>
            <a:off x="1391959" y="455766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rgbClr val="2A65AC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ВОПРОСЫ ОТ…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tx2">
                        <a:lumMod val="75000"/>
                      </a:schemeClr>
                    </a:gs>
                    <a:gs pos="100000">
                      <a:srgbClr val="2A65AC"/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50</a:t>
            </a:r>
            <a:endParaRPr lang="ru-RU" sz="4400" b="1" spc="50" dirty="0">
              <a:ln w="11430"/>
              <a:gradFill>
                <a:gsLst>
                  <a:gs pos="25000">
                    <a:schemeClr val="tx2">
                      <a:lumMod val="75000"/>
                    </a:schemeClr>
                  </a:gs>
                  <a:gs pos="100000">
                    <a:srgbClr val="2A65AC"/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5" name="Рисунок 24" descr="Рисунок30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707904" y="2667876"/>
            <a:ext cx="1512168" cy="2337309"/>
          </a:xfrm>
          <a:prstGeom prst="rect">
            <a:avLst/>
          </a:prstGeom>
        </p:spPr>
      </p:pic>
      <p:pic>
        <p:nvPicPr>
          <p:cNvPr id="17" name="Рисунок 16" descr="дом-6.png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93756" y="5949280"/>
            <a:ext cx="770731" cy="671196"/>
          </a:xfrm>
          <a:prstGeom prst="rect">
            <a:avLst/>
          </a:prstGeom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28722" y="240322"/>
            <a:ext cx="7347733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ВЕЛОСИПЕДИСТА</a:t>
            </a:r>
            <a:endParaRPr lang="ru-RU" sz="28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50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262393" y="5245726"/>
            <a:ext cx="7765991" cy="1274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Ответ: </a:t>
            </a:r>
          </a:p>
          <a:p>
            <a:pPr>
              <a:spcBef>
                <a:spcPct val="20000"/>
              </a:spcBef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то транспортное средство н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 требует заправки, но должно содержаться в полной исправности.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23528" y="1484784"/>
            <a:ext cx="8496944" cy="5479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sz="2800" b="1" dirty="0" smtClean="0">
                <a:latin typeface="Georgia" pitchFamily="18" charset="0"/>
              </a:rPr>
              <a:t>Вопрос: 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Каким топливом заправляется велосипед?</a:t>
            </a:r>
            <a:endParaRPr lang="ru-RU" sz="2800" dirty="0">
              <a:effectLst/>
              <a:latin typeface="Times New Roman"/>
              <a:ea typeface="Calibri"/>
              <a:cs typeface="Times New Roman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 flipH="1">
            <a:off x="2732647" y="1923256"/>
            <a:ext cx="3678706" cy="3753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 descr="дом-1.png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8172400" y="5949280"/>
            <a:ext cx="770400" cy="670908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331640" y="240322"/>
            <a:ext cx="6480720" cy="954107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spc="50" dirty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50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ПРАВИЛА ЮНОГО ВЕЛОСИПЕДИСТА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812360" y="332656"/>
            <a:ext cx="1008112" cy="76944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400" b="1" spc="50" dirty="0" smtClean="0">
                <a:ln w="11430"/>
                <a:gradFill>
                  <a:gsLst>
                    <a:gs pos="25000">
                      <a:schemeClr val="accent3">
                        <a:lumMod val="50000"/>
                      </a:schemeClr>
                    </a:gs>
                    <a:gs pos="100000">
                      <a:schemeClr val="accent3">
                        <a:lumMod val="7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</a:t>
            </a:r>
            <a:endParaRPr lang="ru-RU" sz="4400" b="1" spc="50" dirty="0">
              <a:ln w="11430"/>
              <a:gradFill>
                <a:gsLst>
                  <a:gs pos="25000">
                    <a:schemeClr val="accent3">
                      <a:lumMod val="50000"/>
                    </a:schemeClr>
                  </a:gs>
                  <a:gs pos="100000">
                    <a:schemeClr val="accent3">
                      <a:lumMod val="7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2" name="Рисунок 21" descr="Рисунок31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>
          <a:xfrm>
            <a:off x="3851920" y="4077072"/>
            <a:ext cx="1512168" cy="2337309"/>
          </a:xfrm>
          <a:prstGeom prst="rect">
            <a:avLst/>
          </a:prstGeom>
        </p:spPr>
      </p:pic>
      <p:sp>
        <p:nvSpPr>
          <p:cNvPr id="23" name="Text Box 5"/>
          <p:cNvSpPr txBox="1">
            <a:spLocks noChangeArrowheads="1"/>
          </p:cNvSpPr>
          <p:nvPr/>
        </p:nvSpPr>
        <p:spPr bwMode="auto">
          <a:xfrm>
            <a:off x="323528" y="5891161"/>
            <a:ext cx="6696744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твет: </a:t>
            </a:r>
            <a:r>
              <a:rPr lang="ru-RU" sz="28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Нисколько. </a:t>
            </a:r>
            <a:endParaRPr lang="ru-RU" sz="28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 Box 5"/>
          <p:cNvSpPr txBox="1">
            <a:spLocks noChangeArrowheads="1"/>
          </p:cNvSpPr>
          <p:nvPr/>
        </p:nvSpPr>
        <p:spPr bwMode="auto">
          <a:xfrm>
            <a:off x="323528" y="1628800"/>
            <a:ext cx="849694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Вопрос: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 пассажиров разрешается перевозить велосипедисту на одноместном велосипеде?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 xmlns="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/>
              </a:ext>
            </a:extLst>
          </a:blip>
          <a:stretch>
            <a:fillRect/>
          </a:stretch>
        </p:blipFill>
        <p:spPr bwMode="auto">
          <a:xfrm>
            <a:off x="2051720" y="2852936"/>
            <a:ext cx="4687526" cy="26718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0.7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C00000"/>
      </a:hlink>
      <a:folHlink>
        <a:srgbClr val="953734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3314</TotalTime>
  <Words>510</Words>
  <Application>Microsoft Office PowerPoint</Application>
  <PresentationFormat>Экран (4:3)</PresentationFormat>
  <Paragraphs>145</Paragraphs>
  <Slides>27</Slides>
  <Notes>7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muzikanew@outlook.com</cp:lastModifiedBy>
  <cp:revision>129</cp:revision>
  <dcterms:created xsi:type="dcterms:W3CDTF">2014-01-06T16:00:12Z</dcterms:created>
  <dcterms:modified xsi:type="dcterms:W3CDTF">2019-10-11T07:44:17Z</dcterms:modified>
</cp:coreProperties>
</file>