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4" r:id="rId4"/>
    <p:sldId id="260" r:id="rId5"/>
    <p:sldId id="259" r:id="rId6"/>
    <p:sldId id="305" r:id="rId7"/>
    <p:sldId id="306" r:id="rId8"/>
    <p:sldId id="307" r:id="rId9"/>
    <p:sldId id="308" r:id="rId10"/>
    <p:sldId id="309" r:id="rId11"/>
    <p:sldId id="314" r:id="rId12"/>
    <p:sldId id="313" r:id="rId13"/>
    <p:sldId id="330" r:id="rId14"/>
    <p:sldId id="331" r:id="rId15"/>
    <p:sldId id="332" r:id="rId16"/>
    <p:sldId id="333" r:id="rId17"/>
    <p:sldId id="334" r:id="rId18"/>
    <p:sldId id="261" r:id="rId19"/>
    <p:sldId id="311" r:id="rId20"/>
    <p:sldId id="335" r:id="rId21"/>
    <p:sldId id="312" r:id="rId22"/>
    <p:sldId id="336" r:id="rId23"/>
    <p:sldId id="337" r:id="rId24"/>
    <p:sldId id="338" r:id="rId25"/>
    <p:sldId id="341" r:id="rId26"/>
    <p:sldId id="339" r:id="rId27"/>
    <p:sldId id="262" r:id="rId28"/>
    <p:sldId id="301" r:id="rId29"/>
    <p:sldId id="302" r:id="rId30"/>
    <p:sldId id="340" r:id="rId31"/>
    <p:sldId id="264" r:id="rId32"/>
    <p:sldId id="265" r:id="rId33"/>
    <p:sldId id="342" r:id="rId34"/>
    <p:sldId id="297" r:id="rId35"/>
    <p:sldId id="303" r:id="rId36"/>
    <p:sldId id="343" r:id="rId37"/>
    <p:sldId id="274" r:id="rId38"/>
    <p:sldId id="293" r:id="rId39"/>
    <p:sldId id="275" r:id="rId40"/>
    <p:sldId id="281" r:id="rId41"/>
    <p:sldId id="276" r:id="rId42"/>
    <p:sldId id="296" r:id="rId43"/>
    <p:sldId id="295" r:id="rId44"/>
    <p:sldId id="280" r:id="rId45"/>
    <p:sldId id="277" r:id="rId46"/>
    <p:sldId id="278" r:id="rId47"/>
    <p:sldId id="344" r:id="rId48"/>
    <p:sldId id="345" r:id="rId49"/>
    <p:sldId id="346" r:id="rId50"/>
    <p:sldId id="348" r:id="rId51"/>
    <p:sldId id="34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FF474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56;&#1048;&#1047;\&#1052;&#1091;&#1079;&#1099;&#1082;&#1072;\&#1059;&#1090;&#1088;&#1086;%20&#1075;&#1088;&#1080;&#1075;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56;&#1048;&#1047;\&#1052;&#1091;&#1079;&#1099;&#1082;&#1072;\&#1059;&#1090;&#1088;&#1086;%20&#1074;%20&#1089;&#1086;&#1089;&#1085;&#1086;&#1074;&#1086;&#1084;%20&#1073;&#1086;&#1088;&#1091;%20&#1085;&#1077;&#1081;&#1088;&#1086;&#1089;&#1077;&#1090;&#1100;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56;&#1048;&#1047;\&#1052;&#1091;&#1079;&#1099;&#1082;&#1072;\&#1042;&#1072;&#1083;&#1100;&#1089;%20&#1094;&#1074;&#1077;&#1090;&#1086;&#1074;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8;&#1056;&#1048;&#1047;\&#1052;&#1091;&#1079;&#1099;&#1082;&#1072;\&#1042;&#1072;&#1083;&#1100;&#1089;%20&#1094;&#1074;&#1077;&#1090;&#1086;&#1074;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jpeg"/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1%D0%B1%D0%B5%D1%80%D0%B1%D0%B0%D0%BD%D0%BA_%D0%A0%D0%BE%D1%81%D1%81%D0%B8%D0%B8" TargetMode="External"/><Relationship Id="rId5" Type="http://schemas.openxmlformats.org/officeDocument/2006/relationships/hyperlink" Target="https://ru.wikipedia.org/wiki/%D0%92%D0%B8%D1%80%D1%82%D1%83%D0%B0%D0%BB%D1%8C%D0%BD%D1%8B%D0%B9_%D1%81%D0%BE%D0%B1%D0%B5%D1%81%D0%B5%D0%B4%D0%BD%D0%B8%D0%BA" TargetMode="Externa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itual_culture.academic.ru/2018/%D0%A1%D0%B8%D0%BD%D0%B5%D0%BA%D1%82%D0%B8%D0%BA%D0%B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484784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ТРИЗ  и нейросети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GigaChat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музыкальной деятельности, как метода развития креативного мышления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xmlns="" val="28034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93" y="-214338"/>
            <a:ext cx="9207293" cy="72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510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93" y="-214338"/>
            <a:ext cx="9207293" cy="72369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6572264" y="3907539"/>
            <a:ext cx="2159578" cy="295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9465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93" y="-214338"/>
            <a:ext cx="9207293" cy="7236931"/>
          </a:xfrm>
          <a:prstGeom prst="rect">
            <a:avLst/>
          </a:prstGeom>
        </p:spPr>
      </p:pic>
      <p:pic>
        <p:nvPicPr>
          <p:cNvPr id="4" name="Рисунок 3" descr="dev-image-predicaten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857628"/>
            <a:ext cx="2087662" cy="32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75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93" y="-214338"/>
            <a:ext cx="9207293" cy="7236931"/>
          </a:xfrm>
          <a:prstGeom prst="rect">
            <a:avLst/>
          </a:prstGeom>
        </p:spPr>
      </p:pic>
      <p:pic>
        <p:nvPicPr>
          <p:cNvPr id="5" name="Утро григ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020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810494"/>
            <a:ext cx="8072494" cy="52370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E9D766-3AB8-4863-8FC2-AC68B18B4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0" t="38450" r="5165" b="39933"/>
          <a:stretch/>
        </p:blipFill>
        <p:spPr>
          <a:xfrm>
            <a:off x="1907418" y="1844824"/>
            <a:ext cx="5400601" cy="27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658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29562" y="584684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810494"/>
            <a:ext cx="8072494" cy="52370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E9D766-3AB8-4863-8FC2-AC68B18B4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" b="14605"/>
          <a:stretch/>
        </p:blipFill>
        <p:spPr>
          <a:xfrm>
            <a:off x="2879954" y="659681"/>
            <a:ext cx="3240075" cy="5570834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36A83B79-A6DE-447A-A434-50A8E4709F26}"/>
              </a:ext>
            </a:extLst>
          </p:cNvPr>
          <p:cNvSpPr/>
          <p:nvPr/>
        </p:nvSpPr>
        <p:spPr>
          <a:xfrm>
            <a:off x="4572000" y="1412776"/>
            <a:ext cx="125049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5E9B38C-12BA-4636-AC44-46EA4F16D07F}"/>
              </a:ext>
            </a:extLst>
          </p:cNvPr>
          <p:cNvSpPr/>
          <p:nvPr/>
        </p:nvSpPr>
        <p:spPr>
          <a:xfrm>
            <a:off x="3941102" y="5301208"/>
            <a:ext cx="125049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74D8DF42-64C8-492F-944B-B48969EB9892}"/>
              </a:ext>
            </a:extLst>
          </p:cNvPr>
          <p:cNvSpPr/>
          <p:nvPr/>
        </p:nvSpPr>
        <p:spPr>
          <a:xfrm>
            <a:off x="2987824" y="1772816"/>
            <a:ext cx="101932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22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293" y="-214338"/>
            <a:ext cx="9207293" cy="7236931"/>
          </a:xfrm>
          <a:prstGeom prst="rect">
            <a:avLst/>
          </a:prstGeom>
        </p:spPr>
      </p:pic>
      <p:pic>
        <p:nvPicPr>
          <p:cNvPr id="5" name="Утро в сосновом бору нейросе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99591" y="1484784"/>
            <a:ext cx="7560841" cy="34826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36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Круги </a:t>
            </a:r>
            <a:r>
              <a:rPr lang="ru-RU" sz="3600" dirty="0" err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Луллия</a:t>
            </a:r>
            <a:endParaRPr lang="ru-RU" sz="2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endParaRPr lang="ru-RU" sz="2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для освоения детьми мыслительных операций. </a:t>
            </a:r>
          </a:p>
          <a:p>
            <a:pPr marL="0">
              <a:spcBef>
                <a:spcPts val="0"/>
              </a:spcBef>
              <a:buNone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>
              <a:spcBef>
                <a:spcPts val="0"/>
              </a:spcBef>
              <a:buNone/>
            </a:pPr>
            <a:endParaRPr lang="ru-RU" sz="1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работы с кругами </a:t>
            </a:r>
            <a:r>
              <a:rPr lang="ru-RU" sz="1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систематизируются знания об окружающем мире, развивается творческое воображение и мышление, обогащается словарный запас. 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1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WhatsApp Image 2021-04-28 at 19.34.47.jpeg"/>
          <p:cNvPicPr>
            <a:picLocks noChangeAspect="1"/>
          </p:cNvPicPr>
          <p:nvPr/>
        </p:nvPicPr>
        <p:blipFill>
          <a:blip r:embed="rId3"/>
          <a:srcRect l="19531" r="11718" b="2083"/>
          <a:stretch>
            <a:fillRect/>
          </a:stretch>
        </p:blipFill>
        <p:spPr>
          <a:xfrm>
            <a:off x="2665967" y="2000240"/>
            <a:ext cx="4012703" cy="42862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0017" y="571480"/>
            <a:ext cx="86439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Круги </a:t>
            </a:r>
            <a:r>
              <a:rPr lang="ru-RU" sz="4000" b="1" cap="none" spc="50" dirty="0" err="1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sz="4000" b="1" cap="none" spc="5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spc="5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музыкальной деятельности</a:t>
            </a:r>
            <a:endParaRPr lang="ru-RU" sz="4000" b="1" cap="none" spc="5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78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WhatsApp Image 2021-04-28 at 19.34.47.jpeg"/>
          <p:cNvPicPr>
            <a:picLocks noChangeAspect="1"/>
          </p:cNvPicPr>
          <p:nvPr/>
        </p:nvPicPr>
        <p:blipFill>
          <a:blip r:embed="rId3"/>
          <a:srcRect l="15217" r="10870"/>
          <a:stretch>
            <a:fillRect/>
          </a:stretch>
        </p:blipFill>
        <p:spPr>
          <a:xfrm>
            <a:off x="2093533" y="914084"/>
            <a:ext cx="4956935" cy="50298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5917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7" y="1025597"/>
            <a:ext cx="2541683" cy="38125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15617" y="5229200"/>
            <a:ext cx="3909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Саулович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Альтшуллер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427985" y="932538"/>
            <a:ext cx="3888433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и РТВ – 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решения изобретательских задач и развитие творческого воображения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52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reveal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WhatsApp Image 2021-04-28 at 19.34.47.jpeg"/>
          <p:cNvPicPr>
            <a:picLocks noChangeAspect="1"/>
          </p:cNvPicPr>
          <p:nvPr/>
        </p:nvPicPr>
        <p:blipFill>
          <a:blip r:embed="rId3"/>
          <a:srcRect l="7595" r="21519" b="6444"/>
          <a:stretch>
            <a:fillRect/>
          </a:stretch>
        </p:blipFill>
        <p:spPr>
          <a:xfrm rot="10800000">
            <a:off x="2285983" y="1071545"/>
            <a:ext cx="4643470" cy="45963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8812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WhatsApp Image 2021-04-28 at 19.34.47.jpeg"/>
          <p:cNvPicPr>
            <a:picLocks noChangeAspect="1"/>
          </p:cNvPicPr>
          <p:nvPr/>
        </p:nvPicPr>
        <p:blipFill>
          <a:blip r:embed="rId3"/>
          <a:srcRect l="10870" r="19565" b="4638"/>
          <a:stretch>
            <a:fillRect/>
          </a:stretch>
        </p:blipFill>
        <p:spPr>
          <a:xfrm rot="10800000">
            <a:off x="2107390" y="895073"/>
            <a:ext cx="4929222" cy="50678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57545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07C5B6-98FE-426A-9784-6272D73A6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702" b="23749"/>
          <a:stretch/>
        </p:blipFill>
        <p:spPr>
          <a:xfrm>
            <a:off x="1043608" y="1700808"/>
            <a:ext cx="766532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598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8D65CB-A450-4BCC-B1E2-71EC22438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993"/>
          <a:stretch/>
        </p:blipFill>
        <p:spPr>
          <a:xfrm>
            <a:off x="2843808" y="908720"/>
            <a:ext cx="3960440" cy="45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54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113375-1B13-4A27-8D40-7E8CA3CE38C8}"/>
              </a:ext>
            </a:extLst>
          </p:cNvPr>
          <p:cNvSpPr txBox="1"/>
          <p:nvPr/>
        </p:nvSpPr>
        <p:spPr>
          <a:xfrm>
            <a:off x="4357686" y="795955"/>
            <a:ext cx="41720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Музыка, полная чудес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знаете ли вы, что музыка — это целый мир? Она может смеяться, плакать и даже путешествовать с нами. Одним из тех, кто заставлял музыку говорить, был Дмитрий Борисович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Кабалевский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жил давно, когда ваши бабушки и дедушки были ещё детьми. С самого начала он создавал замечательные мелодии. Его музыка была такой радостной и доброй, будто солнечный лучик после дождя.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3F7663-2CB2-4027-8B4E-4F5234BE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000108"/>
            <a:ext cx="3750496" cy="250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96371-FF84-4740-BCE2-774115E91FE4}"/>
              </a:ext>
            </a:extLst>
          </p:cNvPr>
          <p:cNvSpPr txBox="1"/>
          <p:nvPr/>
        </p:nvSpPr>
        <p:spPr>
          <a:xfrm>
            <a:off x="642910" y="457200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Кабалевский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писал песни о школе, дружбе и детстве. Каждая нота в его произведениях улыбается и приглашает в страну чудес. Когда мы слушаем его музыку, хочется прыгать, танцевать и мечтать!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если хотите услышать что-то особенное, вспомните о Дмитрии Борисовиче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Кабалевском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Его музыка — настоящий праздник для ваших ушек и сердечек!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657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-16098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113375-1B13-4A27-8D40-7E8CA3CE38C8}"/>
              </a:ext>
            </a:extLst>
          </p:cNvPr>
          <p:cNvSpPr txBox="1"/>
          <p:nvPr/>
        </p:nvSpPr>
        <p:spPr>
          <a:xfrm>
            <a:off x="3989515" y="894317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Скрипичный Шёпот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скрипка жила в старом доме. Она была тонкой и хрупкой, её струны звучали, как птичьи песни. Но ей было одиноко, пока однажды вечером девочка не взяла её в руки. Нежное прикосновение вызвало мелодию, и скрипка запела. С тех пор они стали неразлучными, создавая волшебные звуки.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3F7663-2CB2-4027-8B4E-4F5234BEA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08104" y="3695455"/>
            <a:ext cx="2422302" cy="24223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E7C933-FAD9-49BE-907B-5F0B5B5854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802177"/>
            <a:ext cx="2862322" cy="2862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5875BD-6A97-442A-BB9E-D80FA24C6EFD}"/>
              </a:ext>
            </a:extLst>
          </p:cNvPr>
          <p:cNvSpPr txBox="1"/>
          <p:nvPr/>
        </p:nvSpPr>
        <p:spPr>
          <a:xfrm>
            <a:off x="827584" y="364901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Скрипка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струнный инструмент с четырьмя струнами, который играет с помощью смычка. Обучение можно начать с 4-5 лет, но лучше всего развивать основные навыки с 7 лет. Игра на скрипке помогает детям улучшить слух, координацию и внимание.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8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99591" y="1484784"/>
            <a:ext cx="7560841" cy="34826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36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фокальных объектов</a:t>
            </a:r>
            <a:endParaRPr lang="ru-RU" sz="2000" b="1" u="sng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или «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метод случайных объектов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2000" b="1" i="0" u="sng" strike="noStrike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Это метод поиска новых идей путем присоединения к исходному объекту свойств, других, случайно выбранных объектов.</a:t>
            </a: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Он прост в освоении, легок в применении и позволяет за весьма короткое время создать большое количество инновационных идей.</a:t>
            </a: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14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581" y="782706"/>
            <a:ext cx="3489619" cy="5292588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267201" y="838281"/>
            <a:ext cx="4350007" cy="52370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Вальс цветов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балета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Шелкунчик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Ильич Чайковский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859" y="1985505"/>
            <a:ext cx="3582688" cy="3161722"/>
          </a:xfrm>
          <a:prstGeom prst="rect">
            <a:avLst/>
          </a:prstGeom>
        </p:spPr>
      </p:pic>
      <p:pic>
        <p:nvPicPr>
          <p:cNvPr id="9" name="Вальс цвет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72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0974" y="1052737"/>
            <a:ext cx="4359127" cy="5085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7" y="2869695"/>
            <a:ext cx="3367628" cy="3367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67744" y="908721"/>
            <a:ext cx="993776" cy="22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01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0974" y="1052737"/>
            <a:ext cx="4359127" cy="5085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7" y="2869695"/>
            <a:ext cx="3367628" cy="3367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67744" y="908721"/>
            <a:ext cx="993776" cy="2259656"/>
          </a:xfrm>
          <a:prstGeom prst="rect">
            <a:avLst/>
          </a:prstGeom>
        </p:spPr>
      </p:pic>
      <p:pic>
        <p:nvPicPr>
          <p:cNvPr id="8" name="Вальс цвет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37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83568" y="836712"/>
            <a:ext cx="7632848" cy="5328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ТРИЗ - педагогики: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творческой личности, способной к саморазвитию и поиску решений творческих задач в различных областях.</a:t>
            </a:r>
          </a:p>
          <a:p>
            <a:pPr marL="0" indent="0" algn="just"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алгоритма, позволяющего без перебора бесконечных вариантов решений проблемы найти наиболее подходящий вариант, отбросив менее качественный. </a:t>
            </a:r>
          </a:p>
          <a:p>
            <a:pPr marL="0" indent="0" algn="just"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позволяет решить изобретательскую задачу так, чтобы на выходе получить наиболее высокий КПД.</a:t>
            </a:r>
          </a:p>
        </p:txBody>
      </p:sp>
    </p:spTree>
    <p:extLst>
      <p:ext uri="{BB962C8B-B14F-4D97-AF65-F5344CB8AC3E}">
        <p14:creationId xmlns:p14="http://schemas.microsoft.com/office/powerpoint/2010/main" xmlns="" val="18177634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91579" y="1484784"/>
            <a:ext cx="7560841" cy="34826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36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символической аналогии</a:t>
            </a:r>
            <a:endParaRPr lang="ru-RU" sz="2000" b="1" u="sng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или мнемотехника (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техника запоминания)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2000" b="1" i="0" u="sng" strike="noStrike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ru-RU" sz="1800" u="none" strike="noStrike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 система методов и приемов, обеспечивающих эффективное запоминание, сохранение и воспроизведение информации. Мнемотехника использует естественные механизмы памяти мозга и позволяет полностью контролировать процесс запоминания, сохранения и припоминания информации.</a:t>
            </a:r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C3D6FA4-6901-43D4-A909-E1AB9CA7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523" y="723508"/>
            <a:ext cx="2160000" cy="324000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2708920"/>
            <a:ext cx="2160000" cy="324000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710035"/>
            <a:ext cx="2160000" cy="324000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995" y="2708920"/>
            <a:ext cx="2160000" cy="32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E93F81-6830-4109-9C85-9C56E4C3A4BF}"/>
              </a:ext>
            </a:extLst>
          </p:cNvPr>
          <p:cNvSpPr txBox="1"/>
          <p:nvPr/>
        </p:nvSpPr>
        <p:spPr>
          <a:xfrm>
            <a:off x="3079088" y="1179979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32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 песням</a:t>
            </a:r>
            <a:endParaRPr lang="ru-RU" sz="3200" b="1" u="sng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5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C8E7047-400C-4211-9BBA-88B8122A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1734" y="802125"/>
            <a:ext cx="2087621" cy="275285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  <a:sp3d>
            <a:bevelT w="165100" prst="coolSlant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61940" y="3704475"/>
            <a:ext cx="3207415" cy="224295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  <a:sp3d>
            <a:bevelT w="165100" prst="coolSlant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19672" y="802125"/>
            <a:ext cx="3207415" cy="224295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  <a:sp3d>
            <a:bevelT w="165100" prst="coolSlant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19672" y="3300215"/>
            <a:ext cx="2070659" cy="275285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  <a:sp3d>
            <a:bevelT w="165100" prst="coolSlant"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0589969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91579" y="1484784"/>
            <a:ext cx="7560841" cy="34826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36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Морфологические таблицы</a:t>
            </a:r>
          </a:p>
          <a:p>
            <a:pPr marL="0" algn="ctr">
              <a:spcBef>
                <a:spcPts val="0"/>
              </a:spcBef>
              <a:buNone/>
            </a:pPr>
            <a:endParaRPr lang="ru-RU" sz="2000" b="1" u="sng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0" algn="just">
              <a:spcBef>
                <a:spcPts val="0"/>
              </a:spcBef>
              <a:buFontTx/>
              <a:buChar char="-"/>
            </a:pPr>
            <a:r>
              <a:rPr lang="ru-RU" sz="18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анализировать, сравнивать объекты по различным показателям, 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выделять главное и второстепенное, создавать свой вариант классификации по разнообразным основаниям;</a:t>
            </a:r>
          </a:p>
          <a:p>
            <a:pPr marL="0" algn="just">
              <a:spcBef>
                <a:spcPts val="0"/>
              </a:spcBef>
              <a:buFontTx/>
              <a:buChar char="-"/>
            </a:pPr>
            <a:endParaRPr lang="ru-RU" sz="1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 и образного мышления 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игры с морфологическими таблицами, где дети придумывают новые здания, одежду, фантастических животных и птиц, сказочных персонажей. </a:t>
            </a:r>
            <a:endParaRPr lang="ru-RU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97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" y="9144"/>
            <a:ext cx="9156224" cy="68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EFDC"/>
              </a:clrFrom>
              <a:clrTo>
                <a:srgbClr val="F6EF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9" y="4869160"/>
            <a:ext cx="4824535" cy="1656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4932040" y="3068961"/>
            <a:ext cx="504056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1" y="3683816"/>
            <a:ext cx="618179" cy="434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3811120" y="3068960"/>
            <a:ext cx="400840" cy="6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58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116" y="143100"/>
          <a:ext cx="8785767" cy="6571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8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8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9060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Композитор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Жанр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Характер, настроение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060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Тембр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Инструментальная или вокальная музыка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Лад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06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9572" y="266497"/>
            <a:ext cx="1248104" cy="1737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2470" y="209318"/>
            <a:ext cx="2740503" cy="1851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2FFE9"/>
              </a:clrFrom>
              <a:clrTo>
                <a:srgbClr val="F2FF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04" y="4997565"/>
            <a:ext cx="2160240" cy="1167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206588"/>
            <a:ext cx="1565911" cy="1739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6878" y="4634714"/>
            <a:ext cx="1591686" cy="1710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2356" y="4538295"/>
            <a:ext cx="1715903" cy="1138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728" y="5404925"/>
            <a:ext cx="2441720" cy="11333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clrChange>
              <a:clrFrom>
                <a:srgbClr val="320000"/>
              </a:clrFrom>
              <a:clrTo>
                <a:srgbClr val="32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32356" y="2434530"/>
            <a:ext cx="2051388" cy="1705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543" y="2403041"/>
            <a:ext cx="1683511" cy="1225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5399" y="3000558"/>
            <a:ext cx="1302294" cy="1038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7362" y="2860748"/>
            <a:ext cx="1148585" cy="1130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4256" y="2831557"/>
            <a:ext cx="1160188" cy="11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3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83567" y="584683"/>
            <a:ext cx="7560841" cy="34826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36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Системный оператор</a:t>
            </a:r>
            <a:endParaRPr lang="ru-RU" sz="2000" b="1" u="sng" dirty="0">
              <a:ln w="0">
                <a:solidFill>
                  <a:srgbClr val="7030A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у воспитанников наиболее полного представления о рассматриваемых объектах,  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их роли и места взаимодействия по каждому элементу в системе, надсистеме, подсистеме. </a:t>
            </a:r>
          </a:p>
          <a:p>
            <a:pPr marL="0" algn="just">
              <a:spcBef>
                <a:spcPts val="0"/>
              </a:spcBef>
              <a:buNone/>
            </a:pPr>
            <a:endParaRPr lang="ru-RU" sz="18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triz-plus.ru/wp-content/uploads/2014/02/%D0%9E%D0%A1-1.jpg">
            <a:extLst>
              <a:ext uri="{FF2B5EF4-FFF2-40B4-BE49-F238E27FC236}">
                <a16:creationId xmlns:a16="http://schemas.microsoft.com/office/drawing/2014/main" xmlns="" id="{A0738845-8EE5-48FA-A08A-C1C8E22C52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64"/>
          <a:stretch/>
        </p:blipFill>
        <p:spPr bwMode="auto">
          <a:xfrm>
            <a:off x="727958" y="2132857"/>
            <a:ext cx="7732476" cy="4292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9517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FBF5A50-676D-4E66-A356-BE828EB4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1881441"/>
              </p:ext>
            </p:extLst>
          </p:nvPr>
        </p:nvGraphicFramePr>
        <p:xfrm>
          <a:off x="1979712" y="836712"/>
          <a:ext cx="5256585" cy="51125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2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1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04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4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041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9507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0CEFB6F-881B-4985-A4AE-3EEE0C21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6609215"/>
              </p:ext>
            </p:extLst>
          </p:nvPr>
        </p:nvGraphicFramePr>
        <p:xfrm>
          <a:off x="1794981" y="764704"/>
          <a:ext cx="5652288" cy="56522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4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8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9" marR="6333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  <a:r>
                        <a:rPr lang="ru-RU" sz="2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Надсистема</a:t>
                      </a:r>
                      <a:endParaRPr lang="ru-RU" sz="2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39" marR="63339" marT="0" marB="0" anchor="ctr">
                    <a:solidFill>
                      <a:srgbClr val="FF47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9" marR="6333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9" marR="6333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</a:t>
                      </a:r>
                      <a:endParaRPr lang="ru-RU" sz="2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39" marR="6333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9" marR="6333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9" marR="63339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  <a:r>
                        <a:rPr lang="ru-RU" sz="2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Подсистема</a:t>
                      </a:r>
                      <a:endParaRPr lang="ru-RU" sz="2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39" marR="63339" marT="0" marB="0"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9" marR="63339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8066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6925970"/>
              </p:ext>
            </p:extLst>
          </p:nvPr>
        </p:nvGraphicFramePr>
        <p:xfrm>
          <a:off x="1512002" y="369000"/>
          <a:ext cx="6119999" cy="6120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8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0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0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Прошлое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Настоящее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Будущее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1766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726051" y="810494"/>
            <a:ext cx="7691901" cy="52370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формирует:</a:t>
            </a:r>
          </a:p>
          <a:p>
            <a:pPr marL="176213" indent="-176213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 мышления, направленный на самостоятельную генерацию знаний;</a:t>
            </a:r>
          </a:p>
          <a:p>
            <a:pPr marL="176213" indent="-176213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видеть, ставить и решать проблемные задачи в своей области деятельности;</a:t>
            </a:r>
          </a:p>
          <a:p>
            <a:pPr marL="176213" indent="-176213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выделять закономерности;</a:t>
            </a:r>
          </a:p>
          <a:p>
            <a:pPr marL="176213" indent="-176213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мировоззренческой установки восприятия жизни как динамического пространства открытых задач.</a:t>
            </a:r>
          </a:p>
          <a:p>
            <a:pPr algn="ctr">
              <a:buFont typeface="Arial" pitchFamily="34" charset="0"/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технология отвечает поставленным задачам </a:t>
            </a:r>
          </a:p>
          <a:p>
            <a:pPr algn="ctr">
              <a:buFont typeface="Arial" pitchFamily="34" charset="0"/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отвечает современным требованиям.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75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5FE2474-1069-4397-BC2A-0D80A4DE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6274760"/>
              </p:ext>
            </p:extLst>
          </p:nvPr>
        </p:nvGraphicFramePr>
        <p:xfrm>
          <a:off x="1745856" y="474938"/>
          <a:ext cx="5652288" cy="59403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4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50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 что-то часть чего-то.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9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Чем-то было это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что-то.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мы рассмотрим что-то.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 что-то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чего-то.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Что-то будет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этим что-то.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50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 что-то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чего-то.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7452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D737978-D16F-49F6-AC8B-5613A7CE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2251915"/>
              </p:ext>
            </p:extLst>
          </p:nvPr>
        </p:nvGraphicFramePr>
        <p:xfrm>
          <a:off x="935597" y="2024844"/>
          <a:ext cx="7272809" cy="28083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2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5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5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8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08968" y="2744424"/>
            <a:ext cx="1926064" cy="1525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1750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B3395C59-71A3-4E9A-8E01-FDFD2D63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9563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7295166"/>
              </p:ext>
            </p:extLst>
          </p:nvPr>
        </p:nvGraphicFramePr>
        <p:xfrm>
          <a:off x="3203850" y="457199"/>
          <a:ext cx="2803231" cy="58521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03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5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53541" y="2570296"/>
            <a:ext cx="2168443" cy="171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5" y="4520102"/>
            <a:ext cx="947283" cy="951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491" y="4483508"/>
            <a:ext cx="1152359" cy="5900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149" y="5604209"/>
            <a:ext cx="1180743" cy="6435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397" y="4929474"/>
            <a:ext cx="1012735" cy="6747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679" y="5556900"/>
            <a:ext cx="715205" cy="71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379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98275489-1DB5-41F6-A175-EE907BDD8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9563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910795"/>
              </p:ext>
            </p:extLst>
          </p:nvPr>
        </p:nvGraphicFramePr>
        <p:xfrm>
          <a:off x="3203850" y="457199"/>
          <a:ext cx="2803231" cy="58521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03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5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53541" y="2570296"/>
            <a:ext cx="2168443" cy="171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5" y="4520102"/>
            <a:ext cx="947283" cy="951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491" y="4483508"/>
            <a:ext cx="1152359" cy="5900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149" y="5604209"/>
            <a:ext cx="1180743" cy="6435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9F9F7"/>
              </a:clrFrom>
              <a:clrTo>
                <a:srgbClr val="F9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397" y="4929474"/>
            <a:ext cx="1012735" cy="6747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9679" y="5556900"/>
            <a:ext cx="715205" cy="715205"/>
          </a:xfrm>
          <a:prstGeom prst="rect">
            <a:avLst/>
          </a:prstGeom>
        </p:spPr>
      </p:pic>
      <p:pic>
        <p:nvPicPr>
          <p:cNvPr id="17" name="Рисунок 16" descr="http://www.irekw.internetdsl.pl/prezydent_ukrainy/43/1695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6" y="620921"/>
            <a:ext cx="2579799" cy="1625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1211756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C2B28FE-FF7E-41BA-B741-F4161E66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9563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2624755"/>
              </p:ext>
            </p:extLst>
          </p:nvPr>
        </p:nvGraphicFramePr>
        <p:xfrm>
          <a:off x="1331640" y="2171555"/>
          <a:ext cx="6480720" cy="25148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387309584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1349144435"/>
                    </a:ext>
                  </a:extLst>
                </a:gridCol>
              </a:tblGrid>
              <a:tr h="2514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53541" y="2570296"/>
            <a:ext cx="2168443" cy="1717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2523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D0F8C60-51A2-4F27-9FDC-0BC02FC3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3979621"/>
              </p:ext>
            </p:extLst>
          </p:nvPr>
        </p:nvGraphicFramePr>
        <p:xfrm>
          <a:off x="935597" y="2024844"/>
          <a:ext cx="7272809" cy="28083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2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5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5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8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08968" y="2744424"/>
            <a:ext cx="1926064" cy="152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allpapers1920.ru/img/picture/Dec/28/84ea479eb3244bdceb5201f52391f095/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86795"/>
            <a:ext cx="2304256" cy="1884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9660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120FD5F-C312-4EAF-A28F-EBA8E25C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653749"/>
              </p:ext>
            </p:extLst>
          </p:nvPr>
        </p:nvGraphicFramePr>
        <p:xfrm>
          <a:off x="935597" y="2024844"/>
          <a:ext cx="7272809" cy="28083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2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5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5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83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Рисунок 10" descr="фото История барабанов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1" y="2731113"/>
            <a:ext cx="2404823" cy="157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music-expert.ru/published/publicdata/WEBASYST/attachments/SC/products_pictures/big/MI-1392964489-Tama%20VP52KRS-DMF%20Silverstar%20Custom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0509" y="2587894"/>
            <a:ext cx="2423899" cy="18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08968" y="2744424"/>
            <a:ext cx="1926064" cy="1525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095671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120FD5F-C312-4EAF-A28F-EBA8E25C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8CCDF1F-454F-4D9C-ADA1-9E9D3887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571712"/>
            <a:ext cx="6530414" cy="32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5926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120FD5F-C312-4EAF-A28F-EBA8E25C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8CCDF1F-454F-4D9C-ADA1-9E9D3887C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11760" y="799233"/>
            <a:ext cx="4952556" cy="52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5983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120FD5F-C312-4EAF-A28F-EBA8E25C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442560-3B83-4817-BE4C-67F541BC4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643182"/>
            <a:ext cx="3472715" cy="34727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951797-2640-4D95-B5C4-CBDE9A8B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72" y="836712"/>
            <a:ext cx="3590428" cy="35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0789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683568" y="836712"/>
            <a:ext cx="7632848" cy="5328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359DA0-C9C6-4504-A971-20BF35E88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295"/>
          <a:stretch/>
        </p:blipFill>
        <p:spPr>
          <a:xfrm>
            <a:off x="1147620" y="1232757"/>
            <a:ext cx="6848761" cy="43924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EBE294-1A85-4130-9996-D540BD666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708920"/>
            <a:ext cx="1052736" cy="1052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2877FD-A4AD-4517-90C3-F56D5A1C10FF}"/>
              </a:ext>
            </a:extLst>
          </p:cNvPr>
          <p:cNvSpPr txBox="1"/>
          <p:nvPr/>
        </p:nvSpPr>
        <p:spPr>
          <a:xfrm>
            <a:off x="1295636" y="4157701"/>
            <a:ext cx="6552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GigaChat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сервис на основе </a:t>
            </a:r>
            <a:r>
              <a:rPr lang="ru-RU" sz="1600" dirty="0">
                <a:solidFill>
                  <a:srgbClr val="064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искусственного интеллекта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способный общаться с пользователями в режиме диалога, генерировать по запросу тексты и изображения и писать программный код и создании музыки. Данный 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 tooltip="Виртуальный собеседник"/>
              </a:rPr>
              <a:t>чат-бот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разработан </a:t>
            </a:r>
            <a:r>
              <a:rPr lang="ru-RU" sz="1600" b="0" i="0" u="none" strike="noStrike" dirty="0" err="1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 tooltip="Сбербанк России"/>
              </a:rPr>
              <a:t>Сбером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поддерживает русский и английский языки.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1279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120FD5F-C312-4EAF-A28F-EBA8E25C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442560-3B83-4817-BE4C-67F541BC4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643182"/>
            <a:ext cx="3472715" cy="34727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951797-2640-4D95-B5C4-CBDE9A8BE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72" y="836712"/>
            <a:ext cx="3590428" cy="35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30789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120FD5F-C312-4EAF-A28F-EBA8E25C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5557" y="386663"/>
            <a:ext cx="7884876" cy="6084676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9010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595051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80926"/>
            <a:ext cx="2616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41206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3E84CBB-B8B5-498F-B8B5-561B39B2E684}"/>
              </a:ext>
            </a:extLst>
          </p:cNvPr>
          <p:cNvSpPr/>
          <p:nvPr/>
        </p:nvSpPr>
        <p:spPr>
          <a:xfrm>
            <a:off x="1015289" y="948720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084F37-04E7-4B70-80F6-725823C2A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100"/>
          <a:stretch/>
        </p:blipFill>
        <p:spPr>
          <a:xfrm>
            <a:off x="1088995" y="2348880"/>
            <a:ext cx="6858000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28251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A423381-B90F-4D46-BE6C-2BBB72648D78}"/>
              </a:ext>
            </a:extLst>
          </p:cNvPr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83568" y="836712"/>
            <a:ext cx="7632848" cy="5328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359DA0-C9C6-4504-A971-20BF35E88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15818" y="728699"/>
            <a:ext cx="3744416" cy="5335052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3D51CE0C-FBA4-4F61-A959-E8B42595887E}"/>
              </a:ext>
            </a:extLst>
          </p:cNvPr>
          <p:cNvSpPr/>
          <p:nvPr/>
        </p:nvSpPr>
        <p:spPr>
          <a:xfrm>
            <a:off x="5813886" y="4293096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2164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A423381-B90F-4D46-BE6C-2BBB72648D78}"/>
              </a:ext>
            </a:extLst>
          </p:cNvPr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83568" y="836712"/>
            <a:ext cx="7632848" cy="5328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359DA0-C9C6-4504-A971-20BF35E88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15818" y="728699"/>
            <a:ext cx="3744416" cy="5335052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3D51CE0C-FBA4-4F61-A959-E8B42595887E}"/>
              </a:ext>
            </a:extLst>
          </p:cNvPr>
          <p:cNvSpPr/>
          <p:nvPr/>
        </p:nvSpPr>
        <p:spPr>
          <a:xfrm>
            <a:off x="2915818" y="5436756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0403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" y="0"/>
            <a:ext cx="9177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A423381-B90F-4D46-BE6C-2BBB72648D78}"/>
              </a:ext>
            </a:extLst>
          </p:cNvPr>
          <p:cNvSpPr/>
          <p:nvPr/>
        </p:nvSpPr>
        <p:spPr>
          <a:xfrm>
            <a:off x="629562" y="584684"/>
            <a:ext cx="7884876" cy="5688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83568" y="836712"/>
            <a:ext cx="7632848" cy="5328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359DA0-C9C6-4504-A971-20BF35E88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03848" y="728699"/>
            <a:ext cx="2846022" cy="53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355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3672" t="8333" r="30859" b="17361"/>
          <a:stretch>
            <a:fillRect/>
          </a:stretch>
        </p:blipFill>
        <p:spPr bwMode="auto">
          <a:xfrm>
            <a:off x="0" y="0"/>
            <a:ext cx="9144000" cy="689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5557" y="584685"/>
            <a:ext cx="7884876" cy="56886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71472" y="810494"/>
            <a:ext cx="8072494" cy="52370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None/>
            </a:pPr>
            <a:r>
              <a:rPr lang="ru-RU" sz="36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3600" dirty="0" err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Синектика</a:t>
            </a:r>
            <a:endParaRPr lang="ru-RU" sz="2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endParaRPr lang="ru-RU" sz="2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Синектика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Synectics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-метод стимулирования творческой активности, в котором создаются особые условия, стимулирующие выдвижение неожиданных и нестереотипных аналогий и ассоциаций к поставленной задаче. </a:t>
            </a:r>
          </a:p>
          <a:p>
            <a:pPr marL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2000" b="1" u="sng" dirty="0" err="1">
                <a:latin typeface="Times New Roman" pitchFamily="18" charset="0"/>
                <a:cs typeface="Times New Roman" pitchFamily="18" charset="0"/>
                <a:hlinkClick r:id="rId3"/>
              </a:rPr>
              <a:t>Синектика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— (гр. – совместное) – учение о групповой генерации идей. Это совместная поисковая деятельность по решению проблем посредством мозгового штурма, экспертных групп, догадок, смелых гипотез, </a:t>
            </a:r>
          </a:p>
          <a:p>
            <a:pPr marL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рефлексии, «сумасшедших идей», интуитивных решений и т.п.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22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373</Words>
  <Application>Microsoft Office PowerPoint</Application>
  <PresentationFormat>Экран (4:3)</PresentationFormat>
  <Paragraphs>177</Paragraphs>
  <Slides>51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muzikanew@outlook.com</cp:lastModifiedBy>
  <cp:revision>75</cp:revision>
  <dcterms:created xsi:type="dcterms:W3CDTF">2016-09-17T06:26:30Z</dcterms:created>
  <dcterms:modified xsi:type="dcterms:W3CDTF">2025-02-23T16:21:13Z</dcterms:modified>
</cp:coreProperties>
</file>